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6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5"/>
  </p:sldMasterIdLst>
  <p:notesMasterIdLst>
    <p:notesMasterId r:id="rId20"/>
  </p:notesMasterIdLst>
  <p:handoutMasterIdLst>
    <p:handoutMasterId r:id="rId21"/>
  </p:handoutMasterIdLst>
  <p:sldIdLst>
    <p:sldId id="257" r:id="rId6"/>
    <p:sldId id="2145710656" r:id="rId7"/>
    <p:sldId id="2145710646" r:id="rId8"/>
    <p:sldId id="2145710645" r:id="rId9"/>
    <p:sldId id="2145710659" r:id="rId10"/>
    <p:sldId id="2145710654" r:id="rId11"/>
    <p:sldId id="2145710661" r:id="rId12"/>
    <p:sldId id="2145710651" r:id="rId13"/>
    <p:sldId id="2145710650" r:id="rId14"/>
    <p:sldId id="2145710657" r:id="rId15"/>
    <p:sldId id="2145710648" r:id="rId16"/>
    <p:sldId id="2145710655" r:id="rId17"/>
    <p:sldId id="2145710662" r:id="rId18"/>
    <p:sldId id="2145710660" r:id="rId19"/>
  </p:sldIdLst>
  <p:sldSz cx="12192000" cy="6858000"/>
  <p:notesSz cx="6858000" cy="9144000"/>
  <p:custDataLst>
    <p:tags r:id="rId2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F76420A-B316-87E1-730F-E7A6B0591800}" name="Chelsea Pede" initials="CP" userId="S::cpede@RMI.org::73173f76-36f0-489f-b17a-772e25acce7c" providerId="AD"/>
  <p188:author id="{1FA43213-E255-2A6E-EC18-546AC7A9611D}" name="Oliver Tully" initials="" userId="S::oliver.tully@rmi.org::999b8989-82b4-4a1b-bcac-252240997f0a" providerId="AD"/>
  <p188:author id="{7798031E-9B3C-8A9B-F361-FEA366471605}" name="Gennelle Wilson" initials="GW" userId="S::gwilson@rmi.org::99d4653a-9ee8-419f-ae00-0f718d72ef6d" providerId="AD"/>
  <p188:author id="{84625D21-A706-D2F2-BB21-34AAF55EB78A}" name="Jon Creyts" initials="JC" userId="S::jcreyts@rmi.org::8889acf0-ff8d-4b2e-855e-4b553aaa8e4d" providerId="AD"/>
  <p188:author id="{DA710227-39DE-C09C-823E-FDB9FBEC6D6B}" name="Margaret Bogumil" initials="MB" userId="S::mbogumil@rmi.org::04583f75-b8de-45ef-9033-6fce1532eb46" providerId="AD"/>
  <p188:author id="{69D0BD55-EBA6-2A0A-A090-C6133FD9BD8C}" name="Katie Mulvaney" initials="KM" userId="S::kmulvaney@rmi.org::a20601ac-df7e-4c61-a395-8271911ecfd3" providerId="AD"/>
  <p188:author id="{E35AFF7D-39E2-83B2-74E7-C32ADBE0249B}" name="Betsy After" initials="BA" userId="S::bafter@rmi.org::fc8640ab-d8bd-4e9a-ab3b-bb04ec933537" providerId="AD"/>
  <p188:author id="{F76289AE-2866-FAD1-7B09-B667AEC21AA9}" name="Bhargava, Sarita" initials="BS" userId="S::SBhargava@fourhcouncil.edu::fb3ed7e5-0156-44b9-b56d-4d2facc05b8e" providerId="AD"/>
  <p188:author id="{B97DA7C9-9A3F-F695-5C55-D0AAF328DA79}" name="Grizzard Ekzarkhov, Jennifer" initials="GEJ" userId="S::JGrizzard@fourhcouncil.edu::f2b3b7a5-61c5-41a7-96ef-f6bc284faba9" providerId="AD"/>
  <p188:author id="{F1D884D5-D061-4C83-061F-620567EA9BF3}" name="Jennifer Grizzard Ekzarkhov" initials="JE" userId="S::jgrizzard@rmi.org::cb09af9f-5ad8-4b9c-8fe0-0f494458e6f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F8931D"/>
    <a:srgbClr val="FFCA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8FC15A-4084-5EDB-DA38-35D6A5F0E8F2}" v="2768" dt="2025-04-09T21:29:36.776"/>
    <p1510:client id="{FFFF4E11-4C49-8042-B78C-224C2CC26EF9}" v="898" dt="2025-04-10T13:09:13.073"/>
  </p1510:revLst>
</p1510:revInfo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19"/>
    <p:restoredTop sz="95460"/>
  </p:normalViewPr>
  <p:slideViewPr>
    <p:cSldViewPr snapToGrid="0">
      <p:cViewPr>
        <p:scale>
          <a:sx n="90" d="100"/>
          <a:sy n="90" d="100"/>
        </p:scale>
        <p:origin x="144" y="11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28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gs" Target="tags/tag1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7A7F7A8-D527-D746-A909-FCB25EE156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2D5DE3-F798-6B4F-9969-9AF52040916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0486A-8A9B-DB46-A7E8-11FBC6A499B0}" type="datetimeFigureOut">
              <a:rPr lang="en-US" smtClean="0"/>
              <a:t>4/3/25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3641FC-2EF4-9248-9CD3-E10D6A0803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991532-AAE9-E84D-B4EC-4AD735D27DB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393382-1C79-DE45-933C-A0AA0C784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2088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B8AEB-1410-F541-B499-8220BDB63643}" type="datetimeFigureOut">
              <a:rPr lang="en-US" smtClean="0"/>
              <a:t>4/3/25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85876-63B5-2C48-BCF8-BF413FADD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591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1B7EF0-148D-B042-AF3A-A0484078F54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4487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oleObject" Target="../embeddings/oleObject2.bin"/><Relationship Id="rId7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4" Type="http://schemas.openxmlformats.org/officeDocument/2006/relationships/image" Target="../media/image16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Relationship Id="rId4" Type="http://schemas.openxmlformats.org/officeDocument/2006/relationships/image" Target="../media/image17.e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Relationship Id="rId4" Type="http://schemas.openxmlformats.org/officeDocument/2006/relationships/image" Target="../media/image18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Relationship Id="rId4" Type="http://schemas.openxmlformats.org/officeDocument/2006/relationships/image" Target="../media/image19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Relationship Id="rId4" Type="http://schemas.openxmlformats.org/officeDocument/2006/relationships/image" Target="../media/image20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Relationship Id="rId5" Type="http://schemas.openxmlformats.org/officeDocument/2006/relationships/image" Target="../media/image8.png"/><Relationship Id="rId4" Type="http://schemas.openxmlformats.org/officeDocument/2006/relationships/image" Target="../media/image13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Relationship Id="rId5" Type="http://schemas.openxmlformats.org/officeDocument/2006/relationships/image" Target="../media/image11.png"/><Relationship Id="rId4" Type="http://schemas.openxmlformats.org/officeDocument/2006/relationships/image" Target="../media/image14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Relationship Id="rId4" Type="http://schemas.openxmlformats.org/officeDocument/2006/relationships/image" Target="../media/image19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Relationship Id="rId4" Type="http://schemas.openxmlformats.org/officeDocument/2006/relationships/image" Target="../media/image20.emf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0.xml"/><Relationship Id="rId5" Type="http://schemas.openxmlformats.org/officeDocument/2006/relationships/image" Target="../media/image8.png"/><Relationship Id="rId4" Type="http://schemas.openxmlformats.org/officeDocument/2006/relationships/image" Target="../media/image13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1.xml"/><Relationship Id="rId5" Type="http://schemas.openxmlformats.org/officeDocument/2006/relationships/image" Target="../media/image11.png"/><Relationship Id="rId4" Type="http://schemas.openxmlformats.org/officeDocument/2006/relationships/image" Target="../media/image14.emf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2.xml"/><Relationship Id="rId4" Type="http://schemas.openxmlformats.org/officeDocument/2006/relationships/image" Target="../media/image21.emf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3.xml"/><Relationship Id="rId4" Type="http://schemas.openxmlformats.org/officeDocument/2006/relationships/image" Target="../media/image22.emf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4.xml"/><Relationship Id="rId4" Type="http://schemas.openxmlformats.org/officeDocument/2006/relationships/image" Target="../media/image21.emf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5.xml"/><Relationship Id="rId4" Type="http://schemas.openxmlformats.org/officeDocument/2006/relationships/image" Target="../media/image21.emf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6.xml"/><Relationship Id="rId4" Type="http://schemas.openxmlformats.org/officeDocument/2006/relationships/image" Target="../media/image23.emf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7.xml"/><Relationship Id="rId4" Type="http://schemas.openxmlformats.org/officeDocument/2006/relationships/image" Target="../media/image24.emf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8.xml"/><Relationship Id="rId4" Type="http://schemas.openxmlformats.org/officeDocument/2006/relationships/image" Target="../media/image25.emf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9.xml"/><Relationship Id="rId4" Type="http://schemas.openxmlformats.org/officeDocument/2006/relationships/image" Target="../media/image26.emf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0.xml"/><Relationship Id="rId4" Type="http://schemas.openxmlformats.org/officeDocument/2006/relationships/image" Target="../media/image19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emf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1.xml"/><Relationship Id="rId4" Type="http://schemas.openxmlformats.org/officeDocument/2006/relationships/image" Target="../media/image19.emf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2.xml"/><Relationship Id="rId4" Type="http://schemas.openxmlformats.org/officeDocument/2006/relationships/image" Target="../media/image19.emf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3.xml"/><Relationship Id="rId4" Type="http://schemas.openxmlformats.org/officeDocument/2006/relationships/image" Target="../media/image19.emf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4.xml"/><Relationship Id="rId5" Type="http://schemas.openxmlformats.org/officeDocument/2006/relationships/image" Target="../media/image11.png"/><Relationship Id="rId4" Type="http://schemas.openxmlformats.org/officeDocument/2006/relationships/image" Target="../media/image14.emf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5.x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6.bin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6.xml"/><Relationship Id="rId5" Type="http://schemas.openxmlformats.org/officeDocument/2006/relationships/image" Target="../media/image8.png"/><Relationship Id="rId4" Type="http://schemas.openxmlformats.org/officeDocument/2006/relationships/image" Target="../media/image19.emf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7.xml"/><Relationship Id="rId5" Type="http://schemas.openxmlformats.org/officeDocument/2006/relationships/image" Target="../media/image11.png"/><Relationship Id="rId4" Type="http://schemas.openxmlformats.org/officeDocument/2006/relationships/image" Target="../media/image27.emf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8.xml"/><Relationship Id="rId5" Type="http://schemas.openxmlformats.org/officeDocument/2006/relationships/image" Target="../media/image8.png"/><Relationship Id="rId4" Type="http://schemas.openxmlformats.org/officeDocument/2006/relationships/image" Target="../media/image19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emf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9.xml"/><Relationship Id="rId5" Type="http://schemas.openxmlformats.org/officeDocument/2006/relationships/image" Target="../media/image27.emf"/><Relationship Id="rId4" Type="http://schemas.openxmlformats.org/officeDocument/2006/relationships/oleObject" Target="../embeddings/oleObject24.bin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0.xml"/><Relationship Id="rId6" Type="http://schemas.openxmlformats.org/officeDocument/2006/relationships/image" Target="../media/image28.png"/><Relationship Id="rId5" Type="http://schemas.openxmlformats.org/officeDocument/2006/relationships/image" Target="../media/image8.png"/><Relationship Id="rId4" Type="http://schemas.openxmlformats.org/officeDocument/2006/relationships/image" Target="../media/image7.emf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1.xml"/><Relationship Id="rId6" Type="http://schemas.openxmlformats.org/officeDocument/2006/relationships/image" Target="../media/image6.emf"/><Relationship Id="rId5" Type="http://schemas.openxmlformats.org/officeDocument/2006/relationships/image" Target="../media/image11.png"/><Relationship Id="rId4" Type="http://schemas.openxmlformats.org/officeDocument/2006/relationships/image" Target="../media/image29.emf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2.xml"/><Relationship Id="rId5" Type="http://schemas.openxmlformats.org/officeDocument/2006/relationships/image" Target="../media/image11.png"/><Relationship Id="rId4" Type="http://schemas.openxmlformats.org/officeDocument/2006/relationships/image" Target="../media/image14.emf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3.xml"/><Relationship Id="rId5" Type="http://schemas.openxmlformats.org/officeDocument/2006/relationships/image" Target="../media/image8.png"/><Relationship Id="rId4" Type="http://schemas.openxmlformats.org/officeDocument/2006/relationships/image" Target="../media/image13.emf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4.xml"/><Relationship Id="rId5" Type="http://schemas.openxmlformats.org/officeDocument/2006/relationships/image" Target="../media/image11.png"/><Relationship Id="rId4" Type="http://schemas.openxmlformats.org/officeDocument/2006/relationships/image" Target="../media/image14.emf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5.xml"/><Relationship Id="rId4" Type="http://schemas.openxmlformats.org/officeDocument/2006/relationships/image" Target="../media/image26.emf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6" Type="http://schemas.openxmlformats.org/officeDocument/2006/relationships/image" Target="../media/image5.png"/><Relationship Id="rId5" Type="http://schemas.openxmlformats.org/officeDocument/2006/relationships/image" Target="../media/image11.png"/><Relationship Id="rId4" Type="http://schemas.openxmlformats.org/officeDocument/2006/relationships/image" Target="../media/image10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13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6" Type="http://schemas.openxmlformats.org/officeDocument/2006/relationships/image" Target="../media/image5.png"/><Relationship Id="rId5" Type="http://schemas.openxmlformats.org/officeDocument/2006/relationships/image" Target="../media/image11.png"/><Relationship Id="rId4" Type="http://schemas.openxmlformats.org/officeDocument/2006/relationships/image" Target="../media/image14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4" Type="http://schemas.openxmlformats.org/officeDocument/2006/relationships/image" Target="../media/image15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5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3F5D3401-353B-12AD-0FC3-F4473A362B2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04005321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3F5D3401-353B-12AD-0FC3-F4473A362B2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 descr="A row of wind turbines&#10;&#10;Description automatically generated with low confidence">
            <a:extLst>
              <a:ext uri="{FF2B5EF4-FFF2-40B4-BE49-F238E27FC236}">
                <a16:creationId xmlns:a16="http://schemas.microsoft.com/office/drawing/2014/main" id="{8627D5A7-57A2-2641-AFDB-68D97543C0A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flipH="1">
            <a:off x="0" y="-2"/>
            <a:ext cx="12208070" cy="6858002"/>
          </a:xfrm>
          <a:prstGeom prst="rect">
            <a:avLst/>
          </a:prstGeom>
        </p:spPr>
      </p:pic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339BA192-C917-B45E-D96A-8E9C59CA5A7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070C5D5-98FE-53DC-05F7-25A927D93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72282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B854DFE-0D68-71ED-8269-DF9563030A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9912" y="1147482"/>
            <a:ext cx="7842796" cy="3199840"/>
          </a:xfrm>
        </p:spPr>
        <p:txBody>
          <a:bodyPr vert="horz" bIns="0" anchor="b">
            <a:normAutofit/>
          </a:bodyPr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Title (Title Case)</a:t>
            </a:r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652924B6-BDB2-7F4D-9984-A930347B36D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39912" y="4374310"/>
            <a:ext cx="7842796" cy="1500187"/>
          </a:xfrm>
        </p:spPr>
        <p:txBody>
          <a:bodyPr>
            <a:normAutofit/>
          </a:bodyPr>
          <a:lstStyle>
            <a:lvl1pPr marL="0" indent="0">
              <a:buNone/>
              <a:defRPr sz="3200" b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Subtitle</a:t>
            </a:r>
          </a:p>
        </p:txBody>
      </p:sp>
      <p:pic>
        <p:nvPicPr>
          <p:cNvPr id="6" name="Picture 5" descr="A black and white logo&#10;&#10;AI-generated content may be incorrect.">
            <a:extLst>
              <a:ext uri="{FF2B5EF4-FFF2-40B4-BE49-F238E27FC236}">
                <a16:creationId xmlns:a16="http://schemas.microsoft.com/office/drawing/2014/main" id="{B93DC24F-C800-0E08-9599-76ADD2DD0347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339912" y="347920"/>
            <a:ext cx="2430182" cy="77718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37E616-BA3D-7B1A-FC5C-0AD7E4A64931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216622" y="-681037"/>
            <a:ext cx="2400318" cy="65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2853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B8836B6D-61D3-920A-5260-31AA52145F5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42429735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B8836B6D-61D3-920A-5260-31AA52145F5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4A6D176-3FF5-092A-2E81-4C605C2DDDC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19438" y="6438411"/>
            <a:ext cx="8110537" cy="230832"/>
          </a:xfr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n-US" sz="1000" b="0" dirty="0" smtClean="0">
                <a:solidFill>
                  <a:schemeClr val="bg1">
                    <a:lumMod val="50000"/>
                  </a:schemeClr>
                </a:solidFill>
                <a:cs typeface="Arial" charset="0"/>
              </a:defRPr>
            </a:lvl1pPr>
            <a:lvl2pPr>
              <a:defRPr lang="en-US" sz="1800" dirty="0" smtClean="0">
                <a:latin typeface="+mn-lt"/>
                <a:ea typeface="+mn-ea"/>
                <a:cs typeface="+mn-cs"/>
              </a:defRPr>
            </a:lvl2pPr>
            <a:lvl3pPr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dirty="0" smtClean="0">
                <a:latin typeface="+mn-lt"/>
                <a:ea typeface="+mn-ea"/>
                <a:cs typeface="+mn-cs"/>
              </a:defRPr>
            </a:lvl4pPr>
            <a:lvl5pPr>
              <a:defRPr lang="en-US" dirty="0">
                <a:latin typeface="+mn-lt"/>
                <a:ea typeface="+mn-ea"/>
                <a:cs typeface="+mn-cs"/>
              </a:defRPr>
            </a:lvl5pPr>
          </a:lstStyle>
          <a:p>
            <a:pPr marL="0" lvl="0" algn="r" defTabSz="457200"/>
            <a:r>
              <a:rPr lang="en-US"/>
              <a:t>Source: if none delete this text box.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 (Title Case)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level one (Title Case)</a:t>
            </a:r>
          </a:p>
          <a:p>
            <a:pPr lvl="1"/>
            <a:r>
              <a:rPr lang="en-US" dirty="0"/>
              <a:t>Second level (Sentence case)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30608" y="6356350"/>
            <a:ext cx="48487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066CBFF-7F85-1F48-B14F-DF2B4BD0644A}"/>
              </a:ext>
            </a:extLst>
          </p:cNvPr>
          <p:cNvSpPr txBox="1">
            <a:spLocks/>
          </p:cNvSpPr>
          <p:nvPr userDrawn="1"/>
        </p:nvSpPr>
        <p:spPr>
          <a:xfrm>
            <a:off x="37651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1" i="0" kern="1200">
                <a:solidFill>
                  <a:schemeClr val="tx1">
                    <a:tint val="75000"/>
                  </a:schemeClr>
                </a:solidFill>
                <a:latin typeface="Metropolis Semi Bold" pitchFamily="2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i="0">
                <a:solidFill>
                  <a:schemeClr val="bg1"/>
                </a:solidFill>
                <a:latin typeface="Metropolis Semi Bold" pitchFamily="2" charset="77"/>
              </a:rPr>
              <a:t>RMI – Energy. Transformed.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E86F3BE-20EB-8C55-6D7B-3290DA012BE7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76517" y="1299613"/>
            <a:ext cx="11456894" cy="39528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716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8288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optional subtitle, otherwise delete (Sentence Case)</a:t>
            </a:r>
          </a:p>
        </p:txBody>
      </p:sp>
    </p:spTree>
    <p:extLst>
      <p:ext uri="{BB962C8B-B14F-4D97-AF65-F5344CB8AC3E}">
        <p14:creationId xmlns:p14="http://schemas.microsoft.com/office/powerpoint/2010/main" val="727496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D7C03F0-0699-9CA8-3776-73A868C8E59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76852873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D7C03F0-0699-9CA8-3776-73A868C8E5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/>
          <a:p>
            <a:r>
              <a:rPr lang="en-US" dirty="0"/>
              <a:t>Click to Edit Title (Title Case)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748E3B9-245A-AE4C-9BD2-2F6A5A8EE0C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76518" y="1825625"/>
            <a:ext cx="5576047" cy="4351338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level one (Title Case)</a:t>
            </a:r>
          </a:p>
          <a:p>
            <a:pPr lvl="1"/>
            <a:r>
              <a:rPr lang="en-US" dirty="0"/>
              <a:t>Second level (Sentence case)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64765AF3-18D8-C641-B0B6-4742E05E02D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39435" y="1825625"/>
            <a:ext cx="5576047" cy="4351338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level one (Title Case)</a:t>
            </a:r>
          </a:p>
          <a:p>
            <a:pPr lvl="1"/>
            <a:r>
              <a:rPr lang="en-US" dirty="0"/>
              <a:t>Second level (Sentence case)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7B895FC9-A0AC-3F42-CEE7-9C99A781B9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19438" y="6438411"/>
            <a:ext cx="8110537" cy="230832"/>
          </a:xfr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n-US" sz="1000" b="0" dirty="0" smtClean="0">
                <a:solidFill>
                  <a:schemeClr val="bg1">
                    <a:lumMod val="50000"/>
                  </a:schemeClr>
                </a:solidFill>
                <a:cs typeface="Arial" charset="0"/>
              </a:defRPr>
            </a:lvl1pPr>
            <a:lvl2pPr>
              <a:defRPr lang="en-US" sz="1800" dirty="0" smtClean="0">
                <a:latin typeface="+mn-lt"/>
                <a:ea typeface="+mn-ea"/>
                <a:cs typeface="+mn-cs"/>
              </a:defRPr>
            </a:lvl2pPr>
            <a:lvl3pPr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dirty="0" smtClean="0">
                <a:latin typeface="+mn-lt"/>
                <a:ea typeface="+mn-ea"/>
                <a:cs typeface="+mn-cs"/>
              </a:defRPr>
            </a:lvl4pPr>
            <a:lvl5pPr>
              <a:defRPr lang="en-US" dirty="0">
                <a:latin typeface="+mn-lt"/>
                <a:ea typeface="+mn-ea"/>
                <a:cs typeface="+mn-cs"/>
              </a:defRPr>
            </a:lvl5pPr>
          </a:lstStyle>
          <a:p>
            <a:pPr marL="0" lvl="0" algn="r" defTabSz="457200"/>
            <a:r>
              <a:rPr lang="en-US"/>
              <a:t>Source: if none delete this text box.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6D89B22-998B-693C-32D7-923E8AAA1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0608" y="6356350"/>
            <a:ext cx="484873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0853A3CB-E570-5F5E-C909-D20A5B00C143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76517" y="1299613"/>
            <a:ext cx="11456894" cy="39528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716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8288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optional subtitle, otherwise delete (Sentence Case)</a:t>
            </a:r>
          </a:p>
        </p:txBody>
      </p:sp>
    </p:spTree>
    <p:extLst>
      <p:ext uri="{BB962C8B-B14F-4D97-AF65-F5344CB8AC3E}">
        <p14:creationId xmlns:p14="http://schemas.microsoft.com/office/powerpoint/2010/main" val="2028425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7B5E3E25-4D9F-9133-DEFB-2E48573FBA3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76795557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7B5E3E25-4D9F-9133-DEFB-2E48573FBA3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 (Title Case)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76518" y="1825625"/>
            <a:ext cx="5576047" cy="435133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level one (Title Case)</a:t>
            </a:r>
          </a:p>
          <a:p>
            <a:pPr lvl="1"/>
            <a:r>
              <a:rPr lang="en-US" dirty="0"/>
              <a:t>Second level (Sentence case)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39435" y="1825625"/>
            <a:ext cx="5576047" cy="435133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level one (Title Case)</a:t>
            </a:r>
          </a:p>
          <a:p>
            <a:pPr lvl="1"/>
            <a:r>
              <a:rPr lang="en-US" dirty="0"/>
              <a:t>Second level (Sentence case)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5983489-700D-1442-AA6D-5979E2CF8C86}"/>
              </a:ext>
            </a:extLst>
          </p:cNvPr>
          <p:cNvSpPr txBox="1">
            <a:spLocks/>
          </p:cNvSpPr>
          <p:nvPr userDrawn="1"/>
        </p:nvSpPr>
        <p:spPr>
          <a:xfrm>
            <a:off x="37651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1" i="0" kern="1200">
                <a:solidFill>
                  <a:schemeClr val="tx1">
                    <a:tint val="75000"/>
                  </a:schemeClr>
                </a:solidFill>
                <a:latin typeface="Metropolis Semi Bold" pitchFamily="2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i="0">
                <a:solidFill>
                  <a:schemeClr val="bg1"/>
                </a:solidFill>
                <a:latin typeface="Metropolis Semi Bold" pitchFamily="2" charset="77"/>
              </a:rPr>
              <a:t>RMI – Energy. Transformed.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7C0BECEA-301B-CBF5-C26D-F9176DBA17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19438" y="6438411"/>
            <a:ext cx="8110537" cy="230832"/>
          </a:xfr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n-US" sz="1000" b="0" dirty="0" smtClean="0">
                <a:solidFill>
                  <a:schemeClr val="bg1">
                    <a:lumMod val="50000"/>
                  </a:schemeClr>
                </a:solidFill>
                <a:cs typeface="Arial" charset="0"/>
              </a:defRPr>
            </a:lvl1pPr>
            <a:lvl2pPr>
              <a:defRPr lang="en-US" sz="1800" dirty="0" smtClean="0">
                <a:latin typeface="+mn-lt"/>
                <a:ea typeface="+mn-ea"/>
                <a:cs typeface="+mn-cs"/>
              </a:defRPr>
            </a:lvl2pPr>
            <a:lvl3pPr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dirty="0" smtClean="0">
                <a:latin typeface="+mn-lt"/>
                <a:ea typeface="+mn-ea"/>
                <a:cs typeface="+mn-cs"/>
              </a:defRPr>
            </a:lvl4pPr>
            <a:lvl5pPr>
              <a:defRPr lang="en-US" dirty="0">
                <a:latin typeface="+mn-lt"/>
                <a:ea typeface="+mn-ea"/>
                <a:cs typeface="+mn-cs"/>
              </a:defRPr>
            </a:lvl5pPr>
          </a:lstStyle>
          <a:p>
            <a:pPr marL="0" lvl="0" algn="r" defTabSz="457200"/>
            <a:r>
              <a:rPr lang="en-US"/>
              <a:t>Source: if none delete this text box.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8D4A897-C5C0-316D-FA6E-18A69FE68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0608" y="6356350"/>
            <a:ext cx="48487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765C81-C927-2548-8D19-8C11374E4B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647F1546-C2D0-821D-0E6A-8A0375C9394E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76517" y="1299613"/>
            <a:ext cx="11456894" cy="39528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716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8288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optional subtitle, otherwise delete (Sentence Case)</a:t>
            </a:r>
          </a:p>
        </p:txBody>
      </p:sp>
    </p:spTree>
    <p:extLst>
      <p:ext uri="{BB962C8B-B14F-4D97-AF65-F5344CB8AC3E}">
        <p14:creationId xmlns:p14="http://schemas.microsoft.com/office/powerpoint/2010/main" val="3218056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CFE29865-5B45-AC08-8269-E7D265D0874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19927913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CFE29865-5B45-AC08-8269-E7D265D0874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/>
          <a:p>
            <a:r>
              <a:rPr lang="en-US" dirty="0"/>
              <a:t>Click to Edit Title (Title Case)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54F9AB97-5B1A-9013-569B-1C4B08EF23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19438" y="6438411"/>
            <a:ext cx="8110537" cy="230832"/>
          </a:xfr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n-US" sz="1000" b="0" dirty="0" smtClean="0">
                <a:solidFill>
                  <a:schemeClr val="bg1">
                    <a:lumMod val="50000"/>
                  </a:schemeClr>
                </a:solidFill>
                <a:cs typeface="Arial" charset="0"/>
              </a:defRPr>
            </a:lvl1pPr>
            <a:lvl2pPr>
              <a:defRPr lang="en-US" sz="1800" dirty="0" smtClean="0">
                <a:latin typeface="+mn-lt"/>
                <a:ea typeface="+mn-ea"/>
                <a:cs typeface="+mn-cs"/>
              </a:defRPr>
            </a:lvl2pPr>
            <a:lvl3pPr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dirty="0" smtClean="0">
                <a:latin typeface="+mn-lt"/>
                <a:ea typeface="+mn-ea"/>
                <a:cs typeface="+mn-cs"/>
              </a:defRPr>
            </a:lvl4pPr>
            <a:lvl5pPr>
              <a:defRPr lang="en-US" dirty="0">
                <a:latin typeface="+mn-lt"/>
                <a:ea typeface="+mn-ea"/>
                <a:cs typeface="+mn-cs"/>
              </a:defRPr>
            </a:lvl5pPr>
          </a:lstStyle>
          <a:p>
            <a:pPr marL="0" lvl="0" algn="r" defTabSz="457200"/>
            <a:r>
              <a:rPr lang="en-US"/>
              <a:t>Source: if none delete this text box.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4508C59-B015-DB23-6476-F6E65C482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0608" y="6356350"/>
            <a:ext cx="484873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57A19560-B81B-B883-E847-EECF6A3528AA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76517" y="1299613"/>
            <a:ext cx="11456894" cy="39528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716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8288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optional subtitle, otherwise delete (Sentence Case)</a:t>
            </a:r>
          </a:p>
        </p:txBody>
      </p:sp>
    </p:spTree>
    <p:extLst>
      <p:ext uri="{BB962C8B-B14F-4D97-AF65-F5344CB8AC3E}">
        <p14:creationId xmlns:p14="http://schemas.microsoft.com/office/powerpoint/2010/main" val="2953651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1B7ED4C7-3407-5830-C159-9C2770BA39E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06999110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1B7ED4C7-3407-5830-C159-9C2770BA39E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 (Title Case)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D0BAA5-A735-6F4F-B587-06A5165CA0DE}"/>
              </a:ext>
            </a:extLst>
          </p:cNvPr>
          <p:cNvSpPr txBox="1">
            <a:spLocks/>
          </p:cNvSpPr>
          <p:nvPr userDrawn="1"/>
        </p:nvSpPr>
        <p:spPr>
          <a:xfrm>
            <a:off x="37651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1" i="0" kern="1200">
                <a:solidFill>
                  <a:schemeClr val="tx1">
                    <a:tint val="75000"/>
                  </a:schemeClr>
                </a:solidFill>
                <a:latin typeface="Metropolis Semi Bold" pitchFamily="2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i="0">
                <a:solidFill>
                  <a:schemeClr val="bg1"/>
                </a:solidFill>
                <a:latin typeface="Metropolis Semi Bold" pitchFamily="2" charset="77"/>
              </a:rPr>
              <a:t>RMI – Energy. Transformed.</a:t>
            </a:r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6BC4E998-1E0A-914E-7C55-AC7710A1E34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19438" y="6438411"/>
            <a:ext cx="8110537" cy="230832"/>
          </a:xfr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n-US" sz="1000" b="0" dirty="0" smtClean="0">
                <a:solidFill>
                  <a:schemeClr val="bg1">
                    <a:lumMod val="50000"/>
                  </a:schemeClr>
                </a:solidFill>
                <a:cs typeface="Arial" charset="0"/>
              </a:defRPr>
            </a:lvl1pPr>
            <a:lvl2pPr>
              <a:defRPr lang="en-US" sz="1800" dirty="0" smtClean="0">
                <a:latin typeface="+mn-lt"/>
                <a:ea typeface="+mn-ea"/>
                <a:cs typeface="+mn-cs"/>
              </a:defRPr>
            </a:lvl2pPr>
            <a:lvl3pPr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dirty="0" smtClean="0">
                <a:latin typeface="+mn-lt"/>
                <a:ea typeface="+mn-ea"/>
                <a:cs typeface="+mn-cs"/>
              </a:defRPr>
            </a:lvl4pPr>
            <a:lvl5pPr>
              <a:defRPr lang="en-US" dirty="0">
                <a:latin typeface="+mn-lt"/>
                <a:ea typeface="+mn-ea"/>
                <a:cs typeface="+mn-cs"/>
              </a:defRPr>
            </a:lvl5pPr>
          </a:lstStyle>
          <a:p>
            <a:pPr marL="0" lvl="0" algn="r" defTabSz="457200"/>
            <a:r>
              <a:rPr lang="en-US"/>
              <a:t>Source: if none delete this text box.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7549AA6-5BDB-0D70-BBB3-6147B9181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0608" y="6356350"/>
            <a:ext cx="48487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12">
            <a:extLst>
              <a:ext uri="{FF2B5EF4-FFF2-40B4-BE49-F238E27FC236}">
                <a16:creationId xmlns:a16="http://schemas.microsoft.com/office/drawing/2014/main" id="{7F62EF37-FC25-53B5-1228-E6BD4845F712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76517" y="1299613"/>
            <a:ext cx="11456894" cy="39528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716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8288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optional subtitle, otherwise delete (Sentence Case)</a:t>
            </a:r>
          </a:p>
        </p:txBody>
      </p:sp>
    </p:spTree>
    <p:extLst>
      <p:ext uri="{BB962C8B-B14F-4D97-AF65-F5344CB8AC3E}">
        <p14:creationId xmlns:p14="http://schemas.microsoft.com/office/powerpoint/2010/main" val="4071641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Plain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E636EBFC-D8C5-5237-BEB7-4527B41E2E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77287732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E636EBFC-D8C5-5237-BEB7-4527B41E2E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6CE5D782-668D-04DB-CBB0-FAE8CFB3A74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A01C98-1D22-4832-9CC8-DCE34836C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6518" y="365125"/>
            <a:ext cx="11456894" cy="1325563"/>
          </a:xfrm>
        </p:spPr>
        <p:txBody>
          <a:bodyPr vert="horz"/>
          <a:lstStyle/>
          <a:p>
            <a:r>
              <a:rPr lang="en-US" dirty="0"/>
              <a:t>Click to Edit Title (Title Case)</a:t>
            </a:r>
          </a:p>
        </p:txBody>
      </p:sp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9C60278D-5D50-B690-D694-376CA91A971F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76517" y="1299613"/>
            <a:ext cx="11456894" cy="39528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716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8288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optional subtitle, otherwise delete (Sentence Case)</a:t>
            </a:r>
          </a:p>
        </p:txBody>
      </p:sp>
    </p:spTree>
    <p:extLst>
      <p:ext uri="{BB962C8B-B14F-4D97-AF65-F5344CB8AC3E}">
        <p14:creationId xmlns:p14="http://schemas.microsoft.com/office/powerpoint/2010/main" val="17336074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Agenda Plain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28578AAF-A3CC-468B-F0DC-5CA4AF2B89C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20601222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28578AAF-A3CC-468B-F0DC-5CA4AF2B89C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 descr="Shape, arrow&#10;&#10;Description automatically generated">
            <a:extLst>
              <a:ext uri="{FF2B5EF4-FFF2-40B4-BE49-F238E27FC236}">
                <a16:creationId xmlns:a16="http://schemas.microsoft.com/office/drawing/2014/main" id="{BC186C95-FF18-9C9F-8B1E-4126B58BEC1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2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F059EBB-35B6-64F9-05AB-A0EAF78ED4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6518" y="365125"/>
            <a:ext cx="11456894" cy="1325563"/>
          </a:xfrm>
        </p:spPr>
        <p:txBody>
          <a:bodyPr vert="horz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 (Title Case)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08F1BD3D-85AD-BC45-010C-B536685A7584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76517" y="1299613"/>
            <a:ext cx="11456894" cy="39528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716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8288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optional subtitle, otherwise delete (Sentence Case)</a:t>
            </a:r>
          </a:p>
        </p:txBody>
      </p:sp>
    </p:spTree>
    <p:extLst>
      <p:ext uri="{BB962C8B-B14F-4D97-AF65-F5344CB8AC3E}">
        <p14:creationId xmlns:p14="http://schemas.microsoft.com/office/powerpoint/2010/main" val="40335050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CFE29865-5B45-AC08-8269-E7D265D0874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19927913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CFE29865-5B45-AC08-8269-E7D265D0874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/>
          <a:p>
            <a:r>
              <a:rPr lang="en-US" dirty="0"/>
              <a:t>Click to Edit Title (Title Case)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54F9AB97-5B1A-9013-569B-1C4B08EF23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19438" y="6438411"/>
            <a:ext cx="8110537" cy="230832"/>
          </a:xfr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n-US" sz="1000" b="0" dirty="0" smtClean="0">
                <a:solidFill>
                  <a:schemeClr val="bg1">
                    <a:lumMod val="50000"/>
                  </a:schemeClr>
                </a:solidFill>
                <a:cs typeface="Arial" charset="0"/>
              </a:defRPr>
            </a:lvl1pPr>
            <a:lvl2pPr>
              <a:defRPr lang="en-US" sz="1800" dirty="0" smtClean="0">
                <a:latin typeface="+mn-lt"/>
                <a:ea typeface="+mn-ea"/>
                <a:cs typeface="+mn-cs"/>
              </a:defRPr>
            </a:lvl2pPr>
            <a:lvl3pPr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dirty="0" smtClean="0">
                <a:latin typeface="+mn-lt"/>
                <a:ea typeface="+mn-ea"/>
                <a:cs typeface="+mn-cs"/>
              </a:defRPr>
            </a:lvl4pPr>
            <a:lvl5pPr>
              <a:defRPr lang="en-US" dirty="0">
                <a:latin typeface="+mn-lt"/>
                <a:ea typeface="+mn-ea"/>
                <a:cs typeface="+mn-cs"/>
              </a:defRPr>
            </a:lvl5pPr>
          </a:lstStyle>
          <a:p>
            <a:pPr marL="0" lvl="0" algn="r" defTabSz="457200"/>
            <a:r>
              <a:rPr lang="en-US"/>
              <a:t>Source: if none delete this text box.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4508C59-B015-DB23-6476-F6E65C482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0608" y="6356350"/>
            <a:ext cx="484873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57A19560-B81B-B883-E847-EECF6A3528AA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76517" y="365125"/>
            <a:ext cx="11456894" cy="39528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716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8288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optional subtitle, otherwise delete (Sentence Case)</a:t>
            </a:r>
          </a:p>
        </p:txBody>
      </p:sp>
    </p:spTree>
    <p:extLst>
      <p:ext uri="{BB962C8B-B14F-4D97-AF65-F5344CB8AC3E}">
        <p14:creationId xmlns:p14="http://schemas.microsoft.com/office/powerpoint/2010/main" val="5230655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1B7ED4C7-3407-5830-C159-9C2770BA39E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06999110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1B7ED4C7-3407-5830-C159-9C2770BA39E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 (Title Case)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D0BAA5-A735-6F4F-B587-06A5165CA0DE}"/>
              </a:ext>
            </a:extLst>
          </p:cNvPr>
          <p:cNvSpPr txBox="1">
            <a:spLocks/>
          </p:cNvSpPr>
          <p:nvPr userDrawn="1"/>
        </p:nvSpPr>
        <p:spPr>
          <a:xfrm>
            <a:off x="37651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1" i="0" kern="1200">
                <a:solidFill>
                  <a:schemeClr val="tx1">
                    <a:tint val="75000"/>
                  </a:schemeClr>
                </a:solidFill>
                <a:latin typeface="Metropolis Semi Bold" pitchFamily="2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i="0">
                <a:solidFill>
                  <a:schemeClr val="bg1"/>
                </a:solidFill>
                <a:latin typeface="Metropolis Semi Bold" pitchFamily="2" charset="77"/>
              </a:rPr>
              <a:t>RMI – Energy. Transformed.</a:t>
            </a:r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6BC4E998-1E0A-914E-7C55-AC7710A1E34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19438" y="6438411"/>
            <a:ext cx="8110537" cy="230832"/>
          </a:xfr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n-US" sz="1000" b="0" dirty="0" smtClean="0">
                <a:solidFill>
                  <a:schemeClr val="bg1">
                    <a:lumMod val="50000"/>
                  </a:schemeClr>
                </a:solidFill>
                <a:cs typeface="Arial" charset="0"/>
              </a:defRPr>
            </a:lvl1pPr>
            <a:lvl2pPr>
              <a:defRPr lang="en-US" sz="1800" dirty="0" smtClean="0">
                <a:latin typeface="+mn-lt"/>
                <a:ea typeface="+mn-ea"/>
                <a:cs typeface="+mn-cs"/>
              </a:defRPr>
            </a:lvl2pPr>
            <a:lvl3pPr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dirty="0" smtClean="0">
                <a:latin typeface="+mn-lt"/>
                <a:ea typeface="+mn-ea"/>
                <a:cs typeface="+mn-cs"/>
              </a:defRPr>
            </a:lvl4pPr>
            <a:lvl5pPr>
              <a:defRPr lang="en-US" dirty="0">
                <a:latin typeface="+mn-lt"/>
                <a:ea typeface="+mn-ea"/>
                <a:cs typeface="+mn-cs"/>
              </a:defRPr>
            </a:lvl5pPr>
          </a:lstStyle>
          <a:p>
            <a:pPr marL="0" lvl="0" algn="r" defTabSz="457200"/>
            <a:r>
              <a:rPr lang="en-US"/>
              <a:t>Source: if none delete this text box.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7549AA6-5BDB-0D70-BBB3-6147B9181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0608" y="6356350"/>
            <a:ext cx="48487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12">
            <a:extLst>
              <a:ext uri="{FF2B5EF4-FFF2-40B4-BE49-F238E27FC236}">
                <a16:creationId xmlns:a16="http://schemas.microsoft.com/office/drawing/2014/main" id="{7F62EF37-FC25-53B5-1228-E6BD4845F712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76517" y="365125"/>
            <a:ext cx="11456894" cy="39528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716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8288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optional subtitle, otherwise delete (Sentence Case)</a:t>
            </a:r>
          </a:p>
        </p:txBody>
      </p:sp>
    </p:spTree>
    <p:extLst>
      <p:ext uri="{BB962C8B-B14F-4D97-AF65-F5344CB8AC3E}">
        <p14:creationId xmlns:p14="http://schemas.microsoft.com/office/powerpoint/2010/main" val="22754525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Plain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E636EBFC-D8C5-5237-BEB7-4527B41E2E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77287732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E636EBFC-D8C5-5237-BEB7-4527B41E2E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6CE5D782-668D-04DB-CBB0-FAE8CFB3A74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A01C98-1D22-4832-9CC8-DCE34836C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6518" y="365125"/>
            <a:ext cx="11456894" cy="1325563"/>
          </a:xfrm>
        </p:spPr>
        <p:txBody>
          <a:bodyPr vert="horz"/>
          <a:lstStyle/>
          <a:p>
            <a:r>
              <a:rPr lang="en-US" dirty="0"/>
              <a:t>Click to Edit Title (Title Case)</a:t>
            </a:r>
          </a:p>
        </p:txBody>
      </p:sp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9C60278D-5D50-B690-D694-376CA91A971F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76517" y="365125"/>
            <a:ext cx="11456894" cy="39528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716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8288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optional subtitle, otherwise delete (Sentence Case)</a:t>
            </a:r>
          </a:p>
        </p:txBody>
      </p:sp>
    </p:spTree>
    <p:extLst>
      <p:ext uri="{BB962C8B-B14F-4D97-AF65-F5344CB8AC3E}">
        <p14:creationId xmlns:p14="http://schemas.microsoft.com/office/powerpoint/2010/main" val="800528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Slide 5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3F5D3401-353B-12AD-0FC3-F4473A362B2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04005321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3F5D3401-353B-12AD-0FC3-F4473A362B2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 descr="A row of wind turbines&#10;&#10;Description automatically generated with low confidence">
            <a:extLst>
              <a:ext uri="{FF2B5EF4-FFF2-40B4-BE49-F238E27FC236}">
                <a16:creationId xmlns:a16="http://schemas.microsoft.com/office/drawing/2014/main" id="{8627D5A7-57A2-2641-AFDB-68D97543C0A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flipH="1">
            <a:off x="0" y="-2"/>
            <a:ext cx="12208070" cy="685800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C0A4728-CA55-2619-DB8D-F6C9B3B3741B}"/>
              </a:ext>
            </a:extLst>
          </p:cNvPr>
          <p:cNvSpPr/>
          <p:nvPr userDrawn="1"/>
        </p:nvSpPr>
        <p:spPr>
          <a:xfrm>
            <a:off x="-4" y="0"/>
            <a:ext cx="12192002" cy="6858000"/>
          </a:xfrm>
          <a:prstGeom prst="rect">
            <a:avLst/>
          </a:prstGeom>
          <a:gradFill>
            <a:gsLst>
              <a:gs pos="0">
                <a:schemeClr val="tx2">
                  <a:alpha val="0"/>
                </a:schemeClr>
              </a:gs>
              <a:gs pos="100000">
                <a:schemeClr val="tx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339BA192-C917-B45E-D96A-8E9C59CA5A7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070C5D5-98FE-53DC-05F7-25A927D93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72282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B854DFE-0D68-71ED-8269-DF9563030A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9912" y="1147482"/>
            <a:ext cx="7842796" cy="3199840"/>
          </a:xfrm>
        </p:spPr>
        <p:txBody>
          <a:bodyPr vert="horz" bIns="0" anchor="b">
            <a:normAutofit/>
          </a:bodyPr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Title (Title Case)</a:t>
            </a:r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652924B6-BDB2-7F4D-9984-A930347B36D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39912" y="4374310"/>
            <a:ext cx="7842796" cy="1500187"/>
          </a:xfrm>
        </p:spPr>
        <p:txBody>
          <a:bodyPr>
            <a:normAutofit/>
          </a:bodyPr>
          <a:lstStyle>
            <a:lvl1pPr marL="0" indent="0">
              <a:buNone/>
              <a:defRPr sz="3200" b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Subtitle</a:t>
            </a:r>
          </a:p>
        </p:txBody>
      </p:sp>
      <p:pic>
        <p:nvPicPr>
          <p:cNvPr id="8" name="Picture 7" descr="A black and white logo&#10;&#10;AI-generated content may be incorrect.">
            <a:extLst>
              <a:ext uri="{FF2B5EF4-FFF2-40B4-BE49-F238E27FC236}">
                <a16:creationId xmlns:a16="http://schemas.microsoft.com/office/drawing/2014/main" id="{F621E8F2-9B3D-2B6F-1B53-4786D35A4488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339912" y="347920"/>
            <a:ext cx="2430182" cy="777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1344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Agenda Plain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28578AAF-A3CC-468B-F0DC-5CA4AF2B89C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20601222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28578AAF-A3CC-468B-F0DC-5CA4AF2B89C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 descr="Shape, arrow&#10;&#10;Description automatically generated">
            <a:extLst>
              <a:ext uri="{FF2B5EF4-FFF2-40B4-BE49-F238E27FC236}">
                <a16:creationId xmlns:a16="http://schemas.microsoft.com/office/drawing/2014/main" id="{BC186C95-FF18-9C9F-8B1E-4126B58BEC1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2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F059EBB-35B6-64F9-05AB-A0EAF78ED4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6518" y="365125"/>
            <a:ext cx="11456894" cy="1325563"/>
          </a:xfrm>
        </p:spPr>
        <p:txBody>
          <a:bodyPr vert="horz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 (Title Case)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08F1BD3D-85AD-BC45-010C-B536685A7584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76517" y="370194"/>
            <a:ext cx="11456894" cy="39528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716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8288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optional subtitle, otherwise delete (Sentence Case)</a:t>
            </a:r>
          </a:p>
        </p:txBody>
      </p:sp>
    </p:spTree>
    <p:extLst>
      <p:ext uri="{BB962C8B-B14F-4D97-AF65-F5344CB8AC3E}">
        <p14:creationId xmlns:p14="http://schemas.microsoft.com/office/powerpoint/2010/main" val="24416042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 with 3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2BD0D81C-FEF4-FAF4-F0DE-281F9E39E49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33179491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2BD0D81C-FEF4-FAF4-F0DE-281F9E39E49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/>
          <a:p>
            <a:r>
              <a:rPr lang="en-US" dirty="0"/>
              <a:t>Click to Edit Title (Title Case)</a:t>
            </a:r>
          </a:p>
        </p:txBody>
      </p:sp>
      <p:sp>
        <p:nvSpPr>
          <p:cNvPr id="5" name="Google Shape;122;p18">
            <a:extLst>
              <a:ext uri="{FF2B5EF4-FFF2-40B4-BE49-F238E27FC236}">
                <a16:creationId xmlns:a16="http://schemas.microsoft.com/office/drawing/2014/main" id="{CEE9384B-C63E-3542-8073-EC14608FA902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376517" y="1825624"/>
            <a:ext cx="3516190" cy="2127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7" name="Google Shape;123;p18">
            <a:extLst>
              <a:ext uri="{FF2B5EF4-FFF2-40B4-BE49-F238E27FC236}">
                <a16:creationId xmlns:a16="http://schemas.microsoft.com/office/drawing/2014/main" id="{412D8EAC-2687-6C41-A1CB-F0DCF0FF724D}"/>
              </a:ext>
            </a:extLst>
          </p:cNvPr>
          <p:cNvSpPr txBox="1">
            <a:spLocks noGrp="1"/>
          </p:cNvSpPr>
          <p:nvPr>
            <p:ph type="body" idx="14" hasCustomPrompt="1"/>
          </p:nvPr>
        </p:nvSpPr>
        <p:spPr>
          <a:xfrm>
            <a:off x="376517" y="3961247"/>
            <a:ext cx="3516190" cy="2224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40" rIns="91440" bIns="91440" anchor="t" anchorCtr="0">
            <a:noAutofit/>
          </a:bodyPr>
          <a:lstStyle>
            <a:lvl1pPr marL="184150" lvl="0" indent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None/>
              <a:tabLst/>
              <a:defRPr sz="1800">
                <a:solidFill>
                  <a:schemeClr val="tx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3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90"/>
              <a:buNone/>
              <a:defRPr sz="11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45"/>
              <a:buNone/>
              <a:defRPr sz="105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 dirty="0"/>
              <a:t>Click to Edit Title (Title Case)</a:t>
            </a:r>
          </a:p>
        </p:txBody>
      </p:sp>
      <p:sp>
        <p:nvSpPr>
          <p:cNvPr id="8" name="Google Shape;124;p18">
            <a:extLst>
              <a:ext uri="{FF2B5EF4-FFF2-40B4-BE49-F238E27FC236}">
                <a16:creationId xmlns:a16="http://schemas.microsoft.com/office/drawing/2014/main" id="{3682FDEA-AA9D-F24E-9B1C-66D9041ECE22}"/>
              </a:ext>
            </a:extLst>
          </p:cNvPr>
          <p:cNvSpPr>
            <a:spLocks noGrp="1"/>
          </p:cNvSpPr>
          <p:nvPr>
            <p:ph type="pic" idx="3"/>
          </p:nvPr>
        </p:nvSpPr>
        <p:spPr>
          <a:xfrm>
            <a:off x="4337905" y="1825624"/>
            <a:ext cx="3516190" cy="2127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9" name="Google Shape;125;p18">
            <a:extLst>
              <a:ext uri="{FF2B5EF4-FFF2-40B4-BE49-F238E27FC236}">
                <a16:creationId xmlns:a16="http://schemas.microsoft.com/office/drawing/2014/main" id="{2ED06F3D-203C-974C-94A6-45299C97BA9F}"/>
              </a:ext>
            </a:extLst>
          </p:cNvPr>
          <p:cNvSpPr>
            <a:spLocks noGrp="1"/>
          </p:cNvSpPr>
          <p:nvPr>
            <p:ph type="pic" idx="4"/>
          </p:nvPr>
        </p:nvSpPr>
        <p:spPr>
          <a:xfrm>
            <a:off x="8299292" y="1817333"/>
            <a:ext cx="3516190" cy="2127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0" name="Google Shape;126;p18">
            <a:extLst>
              <a:ext uri="{FF2B5EF4-FFF2-40B4-BE49-F238E27FC236}">
                <a16:creationId xmlns:a16="http://schemas.microsoft.com/office/drawing/2014/main" id="{B3EDA64D-7E8E-9741-AB9F-5528C58DD7C1}"/>
              </a:ext>
            </a:extLst>
          </p:cNvPr>
          <p:cNvSpPr txBox="1">
            <a:spLocks noGrp="1"/>
          </p:cNvSpPr>
          <p:nvPr>
            <p:ph type="body" idx="5" hasCustomPrompt="1"/>
          </p:nvPr>
        </p:nvSpPr>
        <p:spPr>
          <a:xfrm>
            <a:off x="4337905" y="3961247"/>
            <a:ext cx="3516190" cy="2224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40" rIns="91440" bIns="91440" anchor="t" anchorCtr="0">
            <a:noAutofit/>
          </a:bodyPr>
          <a:lstStyle>
            <a:lvl1pPr marL="184150" lvl="0" indent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tabLst/>
              <a:defRPr sz="1800">
                <a:solidFill>
                  <a:schemeClr val="tx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3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90"/>
              <a:buNone/>
              <a:defRPr sz="11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45"/>
              <a:buNone/>
              <a:defRPr sz="105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 dirty="0"/>
              <a:t>Click to Edit Title (Title Case)</a:t>
            </a:r>
          </a:p>
        </p:txBody>
      </p:sp>
      <p:sp>
        <p:nvSpPr>
          <p:cNvPr id="11" name="Google Shape;127;p18">
            <a:extLst>
              <a:ext uri="{FF2B5EF4-FFF2-40B4-BE49-F238E27FC236}">
                <a16:creationId xmlns:a16="http://schemas.microsoft.com/office/drawing/2014/main" id="{9063F8B5-1A54-7C4D-9F43-DD8AD24AEC95}"/>
              </a:ext>
            </a:extLst>
          </p:cNvPr>
          <p:cNvSpPr txBox="1">
            <a:spLocks noGrp="1"/>
          </p:cNvSpPr>
          <p:nvPr>
            <p:ph type="body" idx="6" hasCustomPrompt="1"/>
          </p:nvPr>
        </p:nvSpPr>
        <p:spPr>
          <a:xfrm>
            <a:off x="8299292" y="3952956"/>
            <a:ext cx="3516190" cy="2224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40" rIns="91440" bIns="91440" anchor="t" anchorCtr="0">
            <a:noAutofit/>
          </a:bodyPr>
          <a:lstStyle>
            <a:lvl1pPr marL="184150" lvl="0" indent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None/>
              <a:tabLst/>
              <a:defRPr sz="1800">
                <a:solidFill>
                  <a:schemeClr val="tx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3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90"/>
              <a:buNone/>
              <a:defRPr sz="11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45"/>
              <a:buNone/>
              <a:defRPr sz="105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 dirty="0"/>
              <a:t>Click to Edit Title (Title Case)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A641DFA1-CF84-D08F-070B-C795D452271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119438" y="6438411"/>
            <a:ext cx="8110537" cy="230832"/>
          </a:xfr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n-US" sz="1000" b="0" dirty="0" smtClean="0">
                <a:solidFill>
                  <a:schemeClr val="bg1">
                    <a:lumMod val="50000"/>
                  </a:schemeClr>
                </a:solidFill>
                <a:cs typeface="Arial" charset="0"/>
              </a:defRPr>
            </a:lvl1pPr>
            <a:lvl2pPr>
              <a:defRPr lang="en-US" sz="1800" dirty="0" smtClean="0">
                <a:latin typeface="+mn-lt"/>
                <a:ea typeface="+mn-ea"/>
                <a:cs typeface="+mn-cs"/>
              </a:defRPr>
            </a:lvl2pPr>
            <a:lvl3pPr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dirty="0" smtClean="0">
                <a:latin typeface="+mn-lt"/>
                <a:ea typeface="+mn-ea"/>
                <a:cs typeface="+mn-cs"/>
              </a:defRPr>
            </a:lvl4pPr>
            <a:lvl5pPr>
              <a:defRPr lang="en-US" dirty="0">
                <a:latin typeface="+mn-lt"/>
                <a:ea typeface="+mn-ea"/>
                <a:cs typeface="+mn-cs"/>
              </a:defRPr>
            </a:lvl5pPr>
          </a:lstStyle>
          <a:p>
            <a:pPr marL="0" lvl="0" algn="r" defTabSz="457200"/>
            <a:r>
              <a:rPr lang="en-US"/>
              <a:t>Source: if none delete this text box.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B1B7EA3A-D1DD-8F26-A931-C706505E1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0608" y="6356350"/>
            <a:ext cx="484873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Text Placeholder 12">
            <a:extLst>
              <a:ext uri="{FF2B5EF4-FFF2-40B4-BE49-F238E27FC236}">
                <a16:creationId xmlns:a16="http://schemas.microsoft.com/office/drawing/2014/main" id="{3726FB89-8367-F70A-1CBC-5801AAF63BAC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376517" y="1299613"/>
            <a:ext cx="11456894" cy="39528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716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8288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optional subtitle, otherwise delete (Sentence Case)</a:t>
            </a:r>
          </a:p>
        </p:txBody>
      </p:sp>
    </p:spTree>
    <p:extLst>
      <p:ext uri="{BB962C8B-B14F-4D97-AF65-F5344CB8AC3E}">
        <p14:creationId xmlns:p14="http://schemas.microsoft.com/office/powerpoint/2010/main" val="12059040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 with 3 Text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4CD1B00A-E1ED-C4BB-5460-FE0C4639F94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14769712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4CD1B00A-E1ED-C4BB-5460-FE0C4639F94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 (Title Case)</a:t>
            </a:r>
          </a:p>
        </p:txBody>
      </p:sp>
      <p:sp>
        <p:nvSpPr>
          <p:cNvPr id="12" name="Google Shape;122;p18">
            <a:extLst>
              <a:ext uri="{FF2B5EF4-FFF2-40B4-BE49-F238E27FC236}">
                <a16:creationId xmlns:a16="http://schemas.microsoft.com/office/drawing/2014/main" id="{A2C37A74-F724-9142-B45A-E5B4463BA651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376517" y="1825624"/>
            <a:ext cx="3516190" cy="2127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3" name="Google Shape;123;p18">
            <a:extLst>
              <a:ext uri="{FF2B5EF4-FFF2-40B4-BE49-F238E27FC236}">
                <a16:creationId xmlns:a16="http://schemas.microsoft.com/office/drawing/2014/main" id="{DFEB06E0-CA6F-0E40-91EB-64C3380E72FA}"/>
              </a:ext>
            </a:extLst>
          </p:cNvPr>
          <p:cNvSpPr txBox="1">
            <a:spLocks noGrp="1"/>
          </p:cNvSpPr>
          <p:nvPr>
            <p:ph type="body" idx="14" hasCustomPrompt="1"/>
          </p:nvPr>
        </p:nvSpPr>
        <p:spPr>
          <a:xfrm>
            <a:off x="376517" y="3961247"/>
            <a:ext cx="3516190" cy="2224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40" rIns="0" bIns="91440" anchor="t" anchorCtr="0">
            <a:noAutofit/>
          </a:bodyPr>
          <a:lstStyle>
            <a:lvl1pPr marL="228600" lvl="0" indent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None/>
              <a:tabLst/>
              <a:defRPr sz="1800">
                <a:solidFill>
                  <a:schemeClr val="bg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3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90"/>
              <a:buNone/>
              <a:defRPr sz="11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45"/>
              <a:buNone/>
              <a:defRPr sz="105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 dirty="0"/>
              <a:t>Click to Edit Title (Title Case)</a:t>
            </a:r>
          </a:p>
        </p:txBody>
      </p:sp>
      <p:sp>
        <p:nvSpPr>
          <p:cNvPr id="14" name="Google Shape;124;p18">
            <a:extLst>
              <a:ext uri="{FF2B5EF4-FFF2-40B4-BE49-F238E27FC236}">
                <a16:creationId xmlns:a16="http://schemas.microsoft.com/office/drawing/2014/main" id="{51009A28-6CB0-8740-B1BA-F85126DE43A1}"/>
              </a:ext>
            </a:extLst>
          </p:cNvPr>
          <p:cNvSpPr>
            <a:spLocks noGrp="1"/>
          </p:cNvSpPr>
          <p:nvPr>
            <p:ph type="pic" idx="3"/>
          </p:nvPr>
        </p:nvSpPr>
        <p:spPr>
          <a:xfrm>
            <a:off x="4337905" y="1825624"/>
            <a:ext cx="3516190" cy="2127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5" name="Google Shape;125;p18">
            <a:extLst>
              <a:ext uri="{FF2B5EF4-FFF2-40B4-BE49-F238E27FC236}">
                <a16:creationId xmlns:a16="http://schemas.microsoft.com/office/drawing/2014/main" id="{FE469F70-AC89-4442-9A40-507A83CDA519}"/>
              </a:ext>
            </a:extLst>
          </p:cNvPr>
          <p:cNvSpPr>
            <a:spLocks noGrp="1"/>
          </p:cNvSpPr>
          <p:nvPr>
            <p:ph type="pic" idx="4"/>
          </p:nvPr>
        </p:nvSpPr>
        <p:spPr>
          <a:xfrm>
            <a:off x="8299292" y="1817333"/>
            <a:ext cx="3516190" cy="2127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6" name="Google Shape;126;p18">
            <a:extLst>
              <a:ext uri="{FF2B5EF4-FFF2-40B4-BE49-F238E27FC236}">
                <a16:creationId xmlns:a16="http://schemas.microsoft.com/office/drawing/2014/main" id="{8B05BB97-19E6-D545-805D-D7441E9E5A88}"/>
              </a:ext>
            </a:extLst>
          </p:cNvPr>
          <p:cNvSpPr txBox="1">
            <a:spLocks noGrp="1"/>
          </p:cNvSpPr>
          <p:nvPr>
            <p:ph type="body" idx="5" hasCustomPrompt="1"/>
          </p:nvPr>
        </p:nvSpPr>
        <p:spPr>
          <a:xfrm>
            <a:off x="4337905" y="3961247"/>
            <a:ext cx="3516190" cy="2224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40" rIns="0" bIns="91440" anchor="t" anchorCtr="0">
            <a:noAutofit/>
          </a:bodyPr>
          <a:lstStyle>
            <a:lvl1pPr marL="228600" lvl="0" indent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tabLst/>
              <a:defRPr sz="1800">
                <a:solidFill>
                  <a:schemeClr val="bg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3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90"/>
              <a:buNone/>
              <a:defRPr sz="11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45"/>
              <a:buNone/>
              <a:defRPr sz="105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 dirty="0"/>
              <a:t>Click to Edit Title (Title Case)</a:t>
            </a:r>
          </a:p>
        </p:txBody>
      </p:sp>
      <p:sp>
        <p:nvSpPr>
          <p:cNvPr id="17" name="Google Shape;127;p18">
            <a:extLst>
              <a:ext uri="{FF2B5EF4-FFF2-40B4-BE49-F238E27FC236}">
                <a16:creationId xmlns:a16="http://schemas.microsoft.com/office/drawing/2014/main" id="{030914C5-AFD7-D444-89AA-48477984991A}"/>
              </a:ext>
            </a:extLst>
          </p:cNvPr>
          <p:cNvSpPr txBox="1">
            <a:spLocks noGrp="1"/>
          </p:cNvSpPr>
          <p:nvPr>
            <p:ph type="body" idx="6" hasCustomPrompt="1"/>
          </p:nvPr>
        </p:nvSpPr>
        <p:spPr>
          <a:xfrm>
            <a:off x="8299292" y="3952956"/>
            <a:ext cx="3516190" cy="2224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40" rIns="0" bIns="91440" anchor="t" anchorCtr="0">
            <a:noAutofit/>
          </a:bodyPr>
          <a:lstStyle>
            <a:lvl1pPr marL="228600" lvl="0" indent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None/>
              <a:tabLst/>
              <a:defRPr sz="1800">
                <a:solidFill>
                  <a:schemeClr val="bg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3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90"/>
              <a:buNone/>
              <a:defRPr sz="11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45"/>
              <a:buNone/>
              <a:defRPr sz="105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 dirty="0"/>
              <a:t>Click to Edit Title (Title Case)</a:t>
            </a:r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C39049BA-4E21-AFB3-45C4-79D5EB58043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119438" y="6438411"/>
            <a:ext cx="8110537" cy="230832"/>
          </a:xfr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n-US" sz="1000" b="0" dirty="0" smtClean="0">
                <a:solidFill>
                  <a:schemeClr val="bg1">
                    <a:lumMod val="50000"/>
                  </a:schemeClr>
                </a:solidFill>
                <a:cs typeface="Arial" charset="0"/>
              </a:defRPr>
            </a:lvl1pPr>
            <a:lvl2pPr>
              <a:defRPr lang="en-US" sz="1800" dirty="0" smtClean="0">
                <a:latin typeface="+mn-lt"/>
                <a:ea typeface="+mn-ea"/>
                <a:cs typeface="+mn-cs"/>
              </a:defRPr>
            </a:lvl2pPr>
            <a:lvl3pPr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dirty="0" smtClean="0">
                <a:latin typeface="+mn-lt"/>
                <a:ea typeface="+mn-ea"/>
                <a:cs typeface="+mn-cs"/>
              </a:defRPr>
            </a:lvl4pPr>
            <a:lvl5pPr>
              <a:defRPr lang="en-US" dirty="0">
                <a:latin typeface="+mn-lt"/>
                <a:ea typeface="+mn-ea"/>
                <a:cs typeface="+mn-cs"/>
              </a:defRPr>
            </a:lvl5pPr>
          </a:lstStyle>
          <a:p>
            <a:pPr marL="0" lvl="0" algn="r" defTabSz="457200"/>
            <a:r>
              <a:rPr lang="en-US"/>
              <a:t>Source: if none delete this text box.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A9CBA15-154B-C4E8-9E5B-3EA0D04DB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0608" y="6356350"/>
            <a:ext cx="48487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12">
            <a:extLst>
              <a:ext uri="{FF2B5EF4-FFF2-40B4-BE49-F238E27FC236}">
                <a16:creationId xmlns:a16="http://schemas.microsoft.com/office/drawing/2014/main" id="{37DBB267-487C-CA65-42F5-CCFCE0C9C846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376517" y="1299613"/>
            <a:ext cx="11456894" cy="39528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716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8288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optional subtitle, otherwise delete (Sentence Case)</a:t>
            </a:r>
          </a:p>
        </p:txBody>
      </p:sp>
    </p:spTree>
    <p:extLst>
      <p:ext uri="{BB962C8B-B14F-4D97-AF65-F5344CB8AC3E}">
        <p14:creationId xmlns:p14="http://schemas.microsoft.com/office/powerpoint/2010/main" val="27681004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s with Icon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2BD0D81C-FEF4-FAF4-F0DE-281F9E39E49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99010435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2BD0D81C-FEF4-FAF4-F0DE-281F9E39E49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Online Image Placeholder 41">
            <a:extLst>
              <a:ext uri="{FF2B5EF4-FFF2-40B4-BE49-F238E27FC236}">
                <a16:creationId xmlns:a16="http://schemas.microsoft.com/office/drawing/2014/main" id="{3537A5C4-9818-3370-4C8D-BB89B64CF16A}"/>
              </a:ext>
            </a:extLst>
          </p:cNvPr>
          <p:cNvSpPr>
            <a:spLocks noGrp="1"/>
          </p:cNvSpPr>
          <p:nvPr>
            <p:ph type="clipArt" sz="quarter" idx="26"/>
          </p:nvPr>
        </p:nvSpPr>
        <p:spPr>
          <a:xfrm>
            <a:off x="1327150" y="1936705"/>
            <a:ext cx="796925" cy="701675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Click icon to add online image</a:t>
            </a:r>
          </a:p>
        </p:txBody>
      </p:sp>
      <p:sp>
        <p:nvSpPr>
          <p:cNvPr id="43" name="Online Image Placeholder 41">
            <a:extLst>
              <a:ext uri="{FF2B5EF4-FFF2-40B4-BE49-F238E27FC236}">
                <a16:creationId xmlns:a16="http://schemas.microsoft.com/office/drawing/2014/main" id="{051EFFC3-D2F3-02ED-E750-368AF9E6376D}"/>
              </a:ext>
            </a:extLst>
          </p:cNvPr>
          <p:cNvSpPr>
            <a:spLocks noGrp="1"/>
          </p:cNvSpPr>
          <p:nvPr>
            <p:ph type="clipArt" sz="quarter" idx="27"/>
          </p:nvPr>
        </p:nvSpPr>
        <p:spPr>
          <a:xfrm>
            <a:off x="9764470" y="1936705"/>
            <a:ext cx="796925" cy="701675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Click icon to add online image</a:t>
            </a:r>
          </a:p>
        </p:txBody>
      </p:sp>
      <p:sp>
        <p:nvSpPr>
          <p:cNvPr id="44" name="Online Image Placeholder 41">
            <a:extLst>
              <a:ext uri="{FF2B5EF4-FFF2-40B4-BE49-F238E27FC236}">
                <a16:creationId xmlns:a16="http://schemas.microsoft.com/office/drawing/2014/main" id="{8B912E2C-48C0-0072-10F4-97FFD7638C7B}"/>
              </a:ext>
            </a:extLst>
          </p:cNvPr>
          <p:cNvSpPr>
            <a:spLocks noGrp="1"/>
          </p:cNvSpPr>
          <p:nvPr>
            <p:ph type="clipArt" sz="quarter" idx="28"/>
          </p:nvPr>
        </p:nvSpPr>
        <p:spPr>
          <a:xfrm>
            <a:off x="6957702" y="1936705"/>
            <a:ext cx="796925" cy="701675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Click icon to add online image</a:t>
            </a:r>
          </a:p>
        </p:txBody>
      </p:sp>
      <p:sp>
        <p:nvSpPr>
          <p:cNvPr id="45" name="Online Image Placeholder 41">
            <a:extLst>
              <a:ext uri="{FF2B5EF4-FFF2-40B4-BE49-F238E27FC236}">
                <a16:creationId xmlns:a16="http://schemas.microsoft.com/office/drawing/2014/main" id="{7DA0F4DE-FAA6-7D69-6B23-A7F5FB53B927}"/>
              </a:ext>
            </a:extLst>
          </p:cNvPr>
          <p:cNvSpPr>
            <a:spLocks noGrp="1"/>
          </p:cNvSpPr>
          <p:nvPr>
            <p:ph type="clipArt" sz="quarter" idx="29"/>
          </p:nvPr>
        </p:nvSpPr>
        <p:spPr>
          <a:xfrm>
            <a:off x="4146574" y="1936705"/>
            <a:ext cx="796925" cy="701675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Click icon to add online image</a:t>
            </a:r>
          </a:p>
        </p:txBody>
      </p:sp>
      <p:sp>
        <p:nvSpPr>
          <p:cNvPr id="36" name="Text Placeholder 30">
            <a:extLst>
              <a:ext uri="{FF2B5EF4-FFF2-40B4-BE49-F238E27FC236}">
                <a16:creationId xmlns:a16="http://schemas.microsoft.com/office/drawing/2014/main" id="{4214EC44-9E34-7A96-301C-29E383F69C6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84908" y="2763675"/>
            <a:ext cx="2507673" cy="457132"/>
          </a:xfrm>
        </p:spPr>
        <p:txBody>
          <a:bodyPr rIns="182880"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30">
            <a:extLst>
              <a:ext uri="{FF2B5EF4-FFF2-40B4-BE49-F238E27FC236}">
                <a16:creationId xmlns:a16="http://schemas.microsoft.com/office/drawing/2014/main" id="{486F31D6-4F5D-D9CB-78C7-A204EA8668F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293619" y="2772493"/>
            <a:ext cx="2507673" cy="457132"/>
          </a:xfrm>
        </p:spPr>
        <p:txBody>
          <a:bodyPr rIns="182880"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Subtitles can be one or two lines</a:t>
            </a:r>
          </a:p>
        </p:txBody>
      </p:sp>
      <p:sp>
        <p:nvSpPr>
          <p:cNvPr id="39" name="Text Placeholder 30">
            <a:extLst>
              <a:ext uri="{FF2B5EF4-FFF2-40B4-BE49-F238E27FC236}">
                <a16:creationId xmlns:a16="http://schemas.microsoft.com/office/drawing/2014/main" id="{D2E292B2-03F4-CB53-9EE8-6511302E95E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11039" y="2768196"/>
            <a:ext cx="2507673" cy="457132"/>
          </a:xfrm>
        </p:spPr>
        <p:txBody>
          <a:bodyPr rIns="182880"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Title (Title Case)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BB9945D2-461E-B4B5-4BB3-4DDD5A478F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84908" y="3506874"/>
            <a:ext cx="2796052" cy="2722559"/>
          </a:xfrm>
        </p:spPr>
        <p:txBody>
          <a:bodyPr rIns="182880">
            <a:normAutofit/>
          </a:bodyPr>
          <a:lstStyle>
            <a:lvl1pPr marL="0" marR="0" indent="0" algn="l" defTabSz="9144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Title (Title Case)</a:t>
            </a:r>
          </a:p>
        </p:txBody>
      </p:sp>
      <p:sp>
        <p:nvSpPr>
          <p:cNvPr id="32" name="Text Placeholder 30">
            <a:extLst>
              <a:ext uri="{FF2B5EF4-FFF2-40B4-BE49-F238E27FC236}">
                <a16:creationId xmlns:a16="http://schemas.microsoft.com/office/drawing/2014/main" id="{AA2310AB-40D0-E46F-D3A3-0BF45666BD1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80960" y="3506874"/>
            <a:ext cx="2796052" cy="2722559"/>
          </a:xfrm>
        </p:spPr>
        <p:txBody>
          <a:bodyPr rIns="182880">
            <a:normAutofit/>
          </a:bodyPr>
          <a:lstStyle>
            <a:lvl1pPr marL="0" marR="0" indent="0" algn="l" defTabSz="9144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Title (Title Case)</a:t>
            </a:r>
          </a:p>
        </p:txBody>
      </p:sp>
      <p:sp>
        <p:nvSpPr>
          <p:cNvPr id="33" name="Text Placeholder 30">
            <a:extLst>
              <a:ext uri="{FF2B5EF4-FFF2-40B4-BE49-F238E27FC236}">
                <a16:creationId xmlns:a16="http://schemas.microsoft.com/office/drawing/2014/main" id="{F6A2FC70-0E05-A7F3-3FA1-90865FDCDA5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02329" y="3506874"/>
            <a:ext cx="2796052" cy="2722559"/>
          </a:xfrm>
        </p:spPr>
        <p:txBody>
          <a:bodyPr rIns="182880">
            <a:norm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6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Title (Title Case)</a:t>
            </a:r>
          </a:p>
        </p:txBody>
      </p:sp>
      <p:sp>
        <p:nvSpPr>
          <p:cNvPr id="34" name="Text Placeholder 30">
            <a:extLst>
              <a:ext uri="{FF2B5EF4-FFF2-40B4-BE49-F238E27FC236}">
                <a16:creationId xmlns:a16="http://schemas.microsoft.com/office/drawing/2014/main" id="{D9FF6F4F-6993-311D-C58B-988E5625F83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911039" y="3506874"/>
            <a:ext cx="2796052" cy="2722559"/>
          </a:xfrm>
        </p:spPr>
        <p:txBody>
          <a:bodyPr rIns="182880">
            <a:norm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6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Title (Title Case)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/>
          <a:p>
            <a:r>
              <a:rPr lang="en-US" dirty="0"/>
              <a:t>Click to Edit Title (Title Case)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A641DFA1-CF84-D08F-070B-C795D452271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119438" y="6438411"/>
            <a:ext cx="8110537" cy="230832"/>
          </a:xfr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n-US" sz="1000" b="0" dirty="0" smtClean="0">
                <a:solidFill>
                  <a:schemeClr val="bg1">
                    <a:lumMod val="50000"/>
                  </a:schemeClr>
                </a:solidFill>
                <a:cs typeface="Arial" charset="0"/>
              </a:defRPr>
            </a:lvl1pPr>
            <a:lvl2pPr>
              <a:defRPr lang="en-US" sz="1800" dirty="0" smtClean="0">
                <a:latin typeface="+mn-lt"/>
                <a:ea typeface="+mn-ea"/>
                <a:cs typeface="+mn-cs"/>
              </a:defRPr>
            </a:lvl2pPr>
            <a:lvl3pPr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dirty="0" smtClean="0">
                <a:latin typeface="+mn-lt"/>
                <a:ea typeface="+mn-ea"/>
                <a:cs typeface="+mn-cs"/>
              </a:defRPr>
            </a:lvl4pPr>
            <a:lvl5pPr>
              <a:defRPr lang="en-US" dirty="0">
                <a:latin typeface="+mn-lt"/>
                <a:ea typeface="+mn-ea"/>
                <a:cs typeface="+mn-cs"/>
              </a:defRPr>
            </a:lvl5pPr>
          </a:lstStyle>
          <a:p>
            <a:pPr marL="0" lvl="0" algn="r" defTabSz="457200"/>
            <a:r>
              <a:rPr lang="en-US"/>
              <a:t>Source: if none delete this text box.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B1B7EA3A-D1DD-8F26-A931-C706505E1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0608" y="6356350"/>
            <a:ext cx="484873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Text Placeholder 12">
            <a:extLst>
              <a:ext uri="{FF2B5EF4-FFF2-40B4-BE49-F238E27FC236}">
                <a16:creationId xmlns:a16="http://schemas.microsoft.com/office/drawing/2014/main" id="{3726FB89-8367-F70A-1CBC-5801AAF63BAC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376517" y="1299613"/>
            <a:ext cx="11456894" cy="39528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716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8288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optional subtitle, otherwise delete (Sentence Case)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73CD33D-BCFE-4DAA-FE44-0F47CB010108}"/>
              </a:ext>
            </a:extLst>
          </p:cNvPr>
          <p:cNvCxnSpPr>
            <a:cxnSpLocks/>
          </p:cNvCxnSpPr>
          <p:nvPr userDrawn="1"/>
        </p:nvCxnSpPr>
        <p:spPr>
          <a:xfrm>
            <a:off x="484909" y="3363840"/>
            <a:ext cx="2507673" cy="0"/>
          </a:xfrm>
          <a:prstGeom prst="line">
            <a:avLst/>
          </a:prstGeom>
          <a:ln w="254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3BFD310-3440-4C66-0A75-464A149E694B}"/>
              </a:ext>
            </a:extLst>
          </p:cNvPr>
          <p:cNvCxnSpPr>
            <a:cxnSpLocks/>
          </p:cNvCxnSpPr>
          <p:nvPr userDrawn="1"/>
        </p:nvCxnSpPr>
        <p:spPr>
          <a:xfrm>
            <a:off x="3293619" y="3363840"/>
            <a:ext cx="2507673" cy="0"/>
          </a:xfrm>
          <a:prstGeom prst="line">
            <a:avLst/>
          </a:prstGeom>
          <a:ln w="254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854E2AC-23DF-4943-5110-84ED60C6737F}"/>
              </a:ext>
            </a:extLst>
          </p:cNvPr>
          <p:cNvCxnSpPr>
            <a:cxnSpLocks/>
          </p:cNvCxnSpPr>
          <p:nvPr userDrawn="1"/>
        </p:nvCxnSpPr>
        <p:spPr>
          <a:xfrm>
            <a:off x="6102329" y="3363840"/>
            <a:ext cx="2507673" cy="0"/>
          </a:xfrm>
          <a:prstGeom prst="line">
            <a:avLst/>
          </a:prstGeom>
          <a:ln w="254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A789CF3-99AA-17A8-7116-0F2500A8677B}"/>
              </a:ext>
            </a:extLst>
          </p:cNvPr>
          <p:cNvCxnSpPr>
            <a:cxnSpLocks/>
          </p:cNvCxnSpPr>
          <p:nvPr userDrawn="1"/>
        </p:nvCxnSpPr>
        <p:spPr>
          <a:xfrm>
            <a:off x="8911039" y="3363840"/>
            <a:ext cx="2507673" cy="0"/>
          </a:xfrm>
          <a:prstGeom prst="line">
            <a:avLst/>
          </a:prstGeom>
          <a:ln w="254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Placeholder 30">
            <a:extLst>
              <a:ext uri="{FF2B5EF4-FFF2-40B4-BE49-F238E27FC236}">
                <a16:creationId xmlns:a16="http://schemas.microsoft.com/office/drawing/2014/main" id="{7AE01538-60C7-1FCA-2663-B206C560BD9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04964" y="2768146"/>
            <a:ext cx="2507673" cy="457132"/>
          </a:xfrm>
        </p:spPr>
        <p:txBody>
          <a:bodyPr rIns="182880"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Title (Title Case)</a:t>
            </a:r>
          </a:p>
        </p:txBody>
      </p:sp>
    </p:spTree>
    <p:extLst>
      <p:ext uri="{BB962C8B-B14F-4D97-AF65-F5344CB8AC3E}">
        <p14:creationId xmlns:p14="http://schemas.microsoft.com/office/powerpoint/2010/main" val="37021286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s with Icons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2BD0D81C-FEF4-FAF4-F0DE-281F9E39E49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99010435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2BD0D81C-FEF4-FAF4-F0DE-281F9E39E49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Online Image Placeholder 41">
            <a:extLst>
              <a:ext uri="{FF2B5EF4-FFF2-40B4-BE49-F238E27FC236}">
                <a16:creationId xmlns:a16="http://schemas.microsoft.com/office/drawing/2014/main" id="{3537A5C4-9818-3370-4C8D-BB89B64CF16A}"/>
              </a:ext>
            </a:extLst>
          </p:cNvPr>
          <p:cNvSpPr>
            <a:spLocks noGrp="1"/>
          </p:cNvSpPr>
          <p:nvPr>
            <p:ph type="clipArt" sz="quarter" idx="26"/>
          </p:nvPr>
        </p:nvSpPr>
        <p:spPr>
          <a:xfrm>
            <a:off x="1327150" y="1936705"/>
            <a:ext cx="796925" cy="701675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Click icon to add online image</a:t>
            </a:r>
          </a:p>
        </p:txBody>
      </p:sp>
      <p:sp>
        <p:nvSpPr>
          <p:cNvPr id="43" name="Online Image Placeholder 41">
            <a:extLst>
              <a:ext uri="{FF2B5EF4-FFF2-40B4-BE49-F238E27FC236}">
                <a16:creationId xmlns:a16="http://schemas.microsoft.com/office/drawing/2014/main" id="{051EFFC3-D2F3-02ED-E750-368AF9E6376D}"/>
              </a:ext>
            </a:extLst>
          </p:cNvPr>
          <p:cNvSpPr>
            <a:spLocks noGrp="1"/>
          </p:cNvSpPr>
          <p:nvPr>
            <p:ph type="clipArt" sz="quarter" idx="27"/>
          </p:nvPr>
        </p:nvSpPr>
        <p:spPr>
          <a:xfrm>
            <a:off x="9764470" y="1936705"/>
            <a:ext cx="796925" cy="701675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Click icon to add online image</a:t>
            </a:r>
          </a:p>
        </p:txBody>
      </p:sp>
      <p:sp>
        <p:nvSpPr>
          <p:cNvPr id="44" name="Online Image Placeholder 41">
            <a:extLst>
              <a:ext uri="{FF2B5EF4-FFF2-40B4-BE49-F238E27FC236}">
                <a16:creationId xmlns:a16="http://schemas.microsoft.com/office/drawing/2014/main" id="{8B912E2C-48C0-0072-10F4-97FFD7638C7B}"/>
              </a:ext>
            </a:extLst>
          </p:cNvPr>
          <p:cNvSpPr>
            <a:spLocks noGrp="1"/>
          </p:cNvSpPr>
          <p:nvPr>
            <p:ph type="clipArt" sz="quarter" idx="28"/>
          </p:nvPr>
        </p:nvSpPr>
        <p:spPr>
          <a:xfrm>
            <a:off x="6957702" y="1936705"/>
            <a:ext cx="796925" cy="701675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Click icon to add online image</a:t>
            </a:r>
          </a:p>
        </p:txBody>
      </p:sp>
      <p:sp>
        <p:nvSpPr>
          <p:cNvPr id="45" name="Online Image Placeholder 41">
            <a:extLst>
              <a:ext uri="{FF2B5EF4-FFF2-40B4-BE49-F238E27FC236}">
                <a16:creationId xmlns:a16="http://schemas.microsoft.com/office/drawing/2014/main" id="{7DA0F4DE-FAA6-7D69-6B23-A7F5FB53B927}"/>
              </a:ext>
            </a:extLst>
          </p:cNvPr>
          <p:cNvSpPr>
            <a:spLocks noGrp="1"/>
          </p:cNvSpPr>
          <p:nvPr>
            <p:ph type="clipArt" sz="quarter" idx="29"/>
          </p:nvPr>
        </p:nvSpPr>
        <p:spPr>
          <a:xfrm>
            <a:off x="4146574" y="1936705"/>
            <a:ext cx="796925" cy="701675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Click icon to add online image</a:t>
            </a:r>
          </a:p>
        </p:txBody>
      </p:sp>
      <p:sp>
        <p:nvSpPr>
          <p:cNvPr id="36" name="Text Placeholder 30">
            <a:extLst>
              <a:ext uri="{FF2B5EF4-FFF2-40B4-BE49-F238E27FC236}">
                <a16:creationId xmlns:a16="http://schemas.microsoft.com/office/drawing/2014/main" id="{4214EC44-9E34-7A96-301C-29E383F69C6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84908" y="2763675"/>
            <a:ext cx="2507673" cy="457132"/>
          </a:xfrm>
        </p:spPr>
        <p:txBody>
          <a:bodyPr rIns="182880"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Title (Title Case)</a:t>
            </a:r>
          </a:p>
        </p:txBody>
      </p:sp>
      <p:sp>
        <p:nvSpPr>
          <p:cNvPr id="37" name="Text Placeholder 30">
            <a:extLst>
              <a:ext uri="{FF2B5EF4-FFF2-40B4-BE49-F238E27FC236}">
                <a16:creationId xmlns:a16="http://schemas.microsoft.com/office/drawing/2014/main" id="{486F31D6-4F5D-D9CB-78C7-A204EA8668F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293619" y="2772493"/>
            <a:ext cx="2507673" cy="457132"/>
          </a:xfrm>
        </p:spPr>
        <p:txBody>
          <a:bodyPr rIns="182880"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Subtitles can be one or two lines</a:t>
            </a:r>
          </a:p>
        </p:txBody>
      </p:sp>
      <p:sp>
        <p:nvSpPr>
          <p:cNvPr id="39" name="Text Placeholder 30">
            <a:extLst>
              <a:ext uri="{FF2B5EF4-FFF2-40B4-BE49-F238E27FC236}">
                <a16:creationId xmlns:a16="http://schemas.microsoft.com/office/drawing/2014/main" id="{D2E292B2-03F4-CB53-9EE8-6511302E95E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11039" y="2768196"/>
            <a:ext cx="2507673" cy="457132"/>
          </a:xfrm>
        </p:spPr>
        <p:txBody>
          <a:bodyPr rIns="182880"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Title (Title Case)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BB9945D2-461E-B4B5-4BB3-4DDD5A478F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84908" y="3506874"/>
            <a:ext cx="2796052" cy="2722559"/>
          </a:xfrm>
        </p:spPr>
        <p:txBody>
          <a:bodyPr rIns="182880">
            <a:normAutofit/>
          </a:bodyPr>
          <a:lstStyle>
            <a:lvl1pPr marL="0" marR="0" indent="0" algn="l" defTabSz="9144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Title (Title Case)</a:t>
            </a:r>
          </a:p>
        </p:txBody>
      </p:sp>
      <p:sp>
        <p:nvSpPr>
          <p:cNvPr id="32" name="Text Placeholder 30">
            <a:extLst>
              <a:ext uri="{FF2B5EF4-FFF2-40B4-BE49-F238E27FC236}">
                <a16:creationId xmlns:a16="http://schemas.microsoft.com/office/drawing/2014/main" id="{AA2310AB-40D0-E46F-D3A3-0BF45666BD1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80960" y="3506874"/>
            <a:ext cx="2796052" cy="2722559"/>
          </a:xfrm>
        </p:spPr>
        <p:txBody>
          <a:bodyPr rIns="182880">
            <a:normAutofit/>
          </a:bodyPr>
          <a:lstStyle>
            <a:lvl1pPr marL="0" marR="0" indent="0" algn="l" defTabSz="9144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Title (Title Case)</a:t>
            </a:r>
          </a:p>
        </p:txBody>
      </p:sp>
      <p:sp>
        <p:nvSpPr>
          <p:cNvPr id="33" name="Text Placeholder 30">
            <a:extLst>
              <a:ext uri="{FF2B5EF4-FFF2-40B4-BE49-F238E27FC236}">
                <a16:creationId xmlns:a16="http://schemas.microsoft.com/office/drawing/2014/main" id="{F6A2FC70-0E05-A7F3-3FA1-90865FDCDA5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02329" y="3506874"/>
            <a:ext cx="2796052" cy="2722559"/>
          </a:xfrm>
        </p:spPr>
        <p:txBody>
          <a:bodyPr rIns="182880">
            <a:norm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6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Title (Title Case)</a:t>
            </a:r>
          </a:p>
        </p:txBody>
      </p:sp>
      <p:sp>
        <p:nvSpPr>
          <p:cNvPr id="34" name="Text Placeholder 30">
            <a:extLst>
              <a:ext uri="{FF2B5EF4-FFF2-40B4-BE49-F238E27FC236}">
                <a16:creationId xmlns:a16="http://schemas.microsoft.com/office/drawing/2014/main" id="{D9FF6F4F-6993-311D-C58B-988E5625F83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911039" y="3506874"/>
            <a:ext cx="2796052" cy="2722559"/>
          </a:xfrm>
        </p:spPr>
        <p:txBody>
          <a:bodyPr rIns="182880">
            <a:norm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6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Title (Title Case)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 (Title Case)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A641DFA1-CF84-D08F-070B-C795D452271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119438" y="6438411"/>
            <a:ext cx="8110537" cy="230832"/>
          </a:xfr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n-US" sz="1000" b="0" dirty="0" smtClean="0">
                <a:solidFill>
                  <a:schemeClr val="bg1">
                    <a:lumMod val="50000"/>
                  </a:schemeClr>
                </a:solidFill>
                <a:cs typeface="Arial" charset="0"/>
              </a:defRPr>
            </a:lvl1pPr>
            <a:lvl2pPr>
              <a:defRPr lang="en-US" sz="1800" dirty="0" smtClean="0">
                <a:latin typeface="+mn-lt"/>
                <a:ea typeface="+mn-ea"/>
                <a:cs typeface="+mn-cs"/>
              </a:defRPr>
            </a:lvl2pPr>
            <a:lvl3pPr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dirty="0" smtClean="0">
                <a:latin typeface="+mn-lt"/>
                <a:ea typeface="+mn-ea"/>
                <a:cs typeface="+mn-cs"/>
              </a:defRPr>
            </a:lvl4pPr>
            <a:lvl5pPr>
              <a:defRPr lang="en-US" dirty="0">
                <a:latin typeface="+mn-lt"/>
                <a:ea typeface="+mn-ea"/>
                <a:cs typeface="+mn-cs"/>
              </a:defRPr>
            </a:lvl5pPr>
          </a:lstStyle>
          <a:p>
            <a:pPr marL="0" lvl="0" algn="r" defTabSz="457200"/>
            <a:r>
              <a:rPr lang="en-US"/>
              <a:t>Source: if none delete this text box.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B1B7EA3A-D1DD-8F26-A931-C706505E1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0608" y="6356350"/>
            <a:ext cx="484873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Text Placeholder 12">
            <a:extLst>
              <a:ext uri="{FF2B5EF4-FFF2-40B4-BE49-F238E27FC236}">
                <a16:creationId xmlns:a16="http://schemas.microsoft.com/office/drawing/2014/main" id="{3726FB89-8367-F70A-1CBC-5801AAF63BAC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376517" y="1299613"/>
            <a:ext cx="11456894" cy="39528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716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8288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optional subtitle, otherwise delete (Sentence Case)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73CD33D-BCFE-4DAA-FE44-0F47CB010108}"/>
              </a:ext>
            </a:extLst>
          </p:cNvPr>
          <p:cNvCxnSpPr>
            <a:cxnSpLocks/>
          </p:cNvCxnSpPr>
          <p:nvPr userDrawn="1"/>
        </p:nvCxnSpPr>
        <p:spPr>
          <a:xfrm>
            <a:off x="484909" y="3363840"/>
            <a:ext cx="2507673" cy="0"/>
          </a:xfrm>
          <a:prstGeom prst="line">
            <a:avLst/>
          </a:prstGeom>
          <a:ln w="254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3BFD310-3440-4C66-0A75-464A149E694B}"/>
              </a:ext>
            </a:extLst>
          </p:cNvPr>
          <p:cNvCxnSpPr>
            <a:cxnSpLocks/>
          </p:cNvCxnSpPr>
          <p:nvPr userDrawn="1"/>
        </p:nvCxnSpPr>
        <p:spPr>
          <a:xfrm>
            <a:off x="3293619" y="3363840"/>
            <a:ext cx="2507673" cy="0"/>
          </a:xfrm>
          <a:prstGeom prst="line">
            <a:avLst/>
          </a:prstGeom>
          <a:ln w="254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854E2AC-23DF-4943-5110-84ED60C6737F}"/>
              </a:ext>
            </a:extLst>
          </p:cNvPr>
          <p:cNvCxnSpPr>
            <a:cxnSpLocks/>
          </p:cNvCxnSpPr>
          <p:nvPr userDrawn="1"/>
        </p:nvCxnSpPr>
        <p:spPr>
          <a:xfrm>
            <a:off x="6102329" y="3363840"/>
            <a:ext cx="2507673" cy="0"/>
          </a:xfrm>
          <a:prstGeom prst="line">
            <a:avLst/>
          </a:prstGeom>
          <a:ln w="254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A789CF3-99AA-17A8-7116-0F2500A8677B}"/>
              </a:ext>
            </a:extLst>
          </p:cNvPr>
          <p:cNvCxnSpPr>
            <a:cxnSpLocks/>
          </p:cNvCxnSpPr>
          <p:nvPr userDrawn="1"/>
        </p:nvCxnSpPr>
        <p:spPr>
          <a:xfrm>
            <a:off x="8911039" y="3363840"/>
            <a:ext cx="2507673" cy="0"/>
          </a:xfrm>
          <a:prstGeom prst="line">
            <a:avLst/>
          </a:prstGeom>
          <a:ln w="254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Placeholder 30">
            <a:extLst>
              <a:ext uri="{FF2B5EF4-FFF2-40B4-BE49-F238E27FC236}">
                <a16:creationId xmlns:a16="http://schemas.microsoft.com/office/drawing/2014/main" id="{7AE01538-60C7-1FCA-2663-B206C560BD9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04964" y="2768146"/>
            <a:ext cx="2507673" cy="457132"/>
          </a:xfrm>
        </p:spPr>
        <p:txBody>
          <a:bodyPr rIns="182880"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Title (Title Case)</a:t>
            </a:r>
          </a:p>
        </p:txBody>
      </p:sp>
    </p:spTree>
    <p:extLst>
      <p:ext uri="{BB962C8B-B14F-4D97-AF65-F5344CB8AC3E}">
        <p14:creationId xmlns:p14="http://schemas.microsoft.com/office/powerpoint/2010/main" val="13712820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s with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EFD4E7E9-9319-1006-1F46-02965CB4BA4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8541592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10" name="Object 9" hidden="1">
                        <a:extLst>
                          <a:ext uri="{FF2B5EF4-FFF2-40B4-BE49-F238E27FC236}">
                            <a16:creationId xmlns:a16="http://schemas.microsoft.com/office/drawing/2014/main" id="{EFD4E7E9-9319-1006-1F46-02965CB4BA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/>
          <a:p>
            <a:r>
              <a:rPr lang="en-US" dirty="0"/>
              <a:t>Click to Edit Title (Title Case)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E404A3-23C9-1D8D-FFC8-E5B6CB9CD3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4620" y="1853148"/>
            <a:ext cx="2726618" cy="209145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noFill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0C31B29D-2978-0317-5FCB-DD186DFCC991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3225947" y="1853148"/>
            <a:ext cx="2726618" cy="209145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noFill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2BFB78D5-F074-7D6E-069D-EFEF3D6C4099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374620" y="4081346"/>
            <a:ext cx="2726618" cy="209145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noFill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FA8CDA0F-A714-77E4-47DA-902649B223A9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3225947" y="4081346"/>
            <a:ext cx="2726618" cy="209145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noFill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A52EC1CF-B3A4-A16D-3ECF-FB06D9C37C3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39435" y="1822246"/>
            <a:ext cx="5593977" cy="4364066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level one (Title Case)</a:t>
            </a:r>
          </a:p>
          <a:p>
            <a:pPr lvl="1"/>
            <a:r>
              <a:rPr lang="en-US" dirty="0"/>
              <a:t>Second level (Sentence case)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DFE949CC-7FAF-48CF-1AD3-CA9BAE59BFF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19438" y="6438411"/>
            <a:ext cx="8110537" cy="230832"/>
          </a:xfr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n-US" sz="1000" b="0" dirty="0" smtClean="0">
                <a:solidFill>
                  <a:schemeClr val="bg1">
                    <a:lumMod val="50000"/>
                  </a:schemeClr>
                </a:solidFill>
                <a:cs typeface="Arial" charset="0"/>
              </a:defRPr>
            </a:lvl1pPr>
            <a:lvl2pPr>
              <a:defRPr lang="en-US" sz="1800" dirty="0" smtClean="0">
                <a:latin typeface="+mn-lt"/>
                <a:ea typeface="+mn-ea"/>
                <a:cs typeface="+mn-cs"/>
              </a:defRPr>
            </a:lvl2pPr>
            <a:lvl3pPr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dirty="0" smtClean="0">
                <a:latin typeface="+mn-lt"/>
                <a:ea typeface="+mn-ea"/>
                <a:cs typeface="+mn-cs"/>
              </a:defRPr>
            </a:lvl4pPr>
            <a:lvl5pPr>
              <a:defRPr lang="en-US" dirty="0">
                <a:latin typeface="+mn-lt"/>
                <a:ea typeface="+mn-ea"/>
                <a:cs typeface="+mn-cs"/>
              </a:defRPr>
            </a:lvl5pPr>
          </a:lstStyle>
          <a:p>
            <a:pPr marL="0" lvl="0" algn="r" defTabSz="457200"/>
            <a:r>
              <a:rPr lang="en-US"/>
              <a:t>Source: if none delete this text box.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43307CFB-9D88-5E66-3E7E-3F62A5405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0608" y="6356350"/>
            <a:ext cx="484873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91889529-5E39-7AA0-A0CD-AAC9D61CBA5B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376517" y="1299613"/>
            <a:ext cx="11456894" cy="39528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716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8288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optional subtitle, otherwise delete (Sentence Case)</a:t>
            </a:r>
          </a:p>
        </p:txBody>
      </p:sp>
    </p:spTree>
    <p:extLst>
      <p:ext uri="{BB962C8B-B14F-4D97-AF65-F5344CB8AC3E}">
        <p14:creationId xmlns:p14="http://schemas.microsoft.com/office/powerpoint/2010/main" val="33055160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s with Text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208018E7-5530-099F-8D2B-2648D74D344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69955513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10" name="Object 9" hidden="1">
                        <a:extLst>
                          <a:ext uri="{FF2B5EF4-FFF2-40B4-BE49-F238E27FC236}">
                            <a16:creationId xmlns:a16="http://schemas.microsoft.com/office/drawing/2014/main" id="{208018E7-5530-099F-8D2B-2648D74D34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6FD440BC-D931-B74B-8637-FA04B233CB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4620" y="1853148"/>
            <a:ext cx="2726618" cy="209145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noFill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76D12A54-7471-ACE9-EC3C-35326F8DD106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3225947" y="1853148"/>
            <a:ext cx="2726618" cy="209145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noFill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1C8FD3C3-39C9-DAB0-177F-8C5F528E7CE4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374620" y="4081346"/>
            <a:ext cx="2726618" cy="209145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noFill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2B1A7005-D344-2276-9A89-FC98B8795A3D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3225947" y="4081346"/>
            <a:ext cx="2726618" cy="209145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noFill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 (Title Case)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0309153-B32F-4644-A739-8A1CF4E4F1E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39435" y="1822246"/>
            <a:ext cx="5593977" cy="4364066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 sz="1800">
                <a:solidFill>
                  <a:schemeClr val="bg2"/>
                </a:solidFill>
              </a:defRPr>
            </a:lvl3pPr>
            <a:lvl4pPr>
              <a:defRPr sz="1600">
                <a:solidFill>
                  <a:schemeClr val="bg2"/>
                </a:solidFill>
              </a:defRPr>
            </a:lvl4pPr>
            <a:lvl5pPr>
              <a:defRPr sz="16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level one (Title Case)</a:t>
            </a:r>
          </a:p>
          <a:p>
            <a:pPr lvl="1"/>
            <a:r>
              <a:rPr lang="en-US" dirty="0"/>
              <a:t>Second level (Sentence case)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Text Placeholder 8">
            <a:extLst>
              <a:ext uri="{FF2B5EF4-FFF2-40B4-BE49-F238E27FC236}">
                <a16:creationId xmlns:a16="http://schemas.microsoft.com/office/drawing/2014/main" id="{BB0368CE-EC3B-68CB-7AC5-048832D8855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19438" y="6438411"/>
            <a:ext cx="8110537" cy="230832"/>
          </a:xfr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n-US" sz="1000" b="0" dirty="0" smtClean="0">
                <a:solidFill>
                  <a:schemeClr val="bg1">
                    <a:lumMod val="50000"/>
                  </a:schemeClr>
                </a:solidFill>
                <a:cs typeface="Arial" charset="0"/>
              </a:defRPr>
            </a:lvl1pPr>
            <a:lvl2pPr>
              <a:defRPr lang="en-US" sz="1800" dirty="0" smtClean="0">
                <a:latin typeface="+mn-lt"/>
                <a:ea typeface="+mn-ea"/>
                <a:cs typeface="+mn-cs"/>
              </a:defRPr>
            </a:lvl2pPr>
            <a:lvl3pPr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dirty="0" smtClean="0">
                <a:latin typeface="+mn-lt"/>
                <a:ea typeface="+mn-ea"/>
                <a:cs typeface="+mn-cs"/>
              </a:defRPr>
            </a:lvl4pPr>
            <a:lvl5pPr>
              <a:defRPr lang="en-US" dirty="0">
                <a:latin typeface="+mn-lt"/>
                <a:ea typeface="+mn-ea"/>
                <a:cs typeface="+mn-cs"/>
              </a:defRPr>
            </a:lvl5pPr>
          </a:lstStyle>
          <a:p>
            <a:pPr marL="0" lvl="0" algn="r" defTabSz="457200"/>
            <a:r>
              <a:rPr lang="en-US"/>
              <a:t>Source: if none delete this text box.</a:t>
            </a:r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BDCE17C3-4D36-F779-78C0-2B3FDF787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0608" y="6356350"/>
            <a:ext cx="48487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ext Placeholder 12">
            <a:extLst>
              <a:ext uri="{FF2B5EF4-FFF2-40B4-BE49-F238E27FC236}">
                <a16:creationId xmlns:a16="http://schemas.microsoft.com/office/drawing/2014/main" id="{BACB9DDF-BFCA-7D36-60B8-45B5D04C1DA7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376517" y="1299613"/>
            <a:ext cx="11456894" cy="39528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716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8288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optional subtitle, otherwise delete (Sentence Case)</a:t>
            </a:r>
          </a:p>
        </p:txBody>
      </p:sp>
    </p:spTree>
    <p:extLst>
      <p:ext uri="{BB962C8B-B14F-4D97-AF65-F5344CB8AC3E}">
        <p14:creationId xmlns:p14="http://schemas.microsoft.com/office/powerpoint/2010/main" val="32491556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ntent and Tex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308255FE-196A-8A1F-49F2-DAD9C13012F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24177144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308255FE-196A-8A1F-49F2-DAD9C13012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 (Title Case)</a:t>
            </a:r>
          </a:p>
        </p:txBody>
      </p:sp>
      <p:sp>
        <p:nvSpPr>
          <p:cNvPr id="15" name="Google Shape;115;p17">
            <a:extLst>
              <a:ext uri="{FF2B5EF4-FFF2-40B4-BE49-F238E27FC236}">
                <a16:creationId xmlns:a16="http://schemas.microsoft.com/office/drawing/2014/main" id="{3EB703F6-B5FD-9844-9D88-8CDC04656219}"/>
              </a:ext>
            </a:extLst>
          </p:cNvPr>
          <p:cNvSpPr>
            <a:spLocks noGrp="1"/>
          </p:cNvSpPr>
          <p:nvPr>
            <p:ph type="pic" idx="3"/>
          </p:nvPr>
        </p:nvSpPr>
        <p:spPr>
          <a:xfrm>
            <a:off x="376518" y="1834605"/>
            <a:ext cx="4515522" cy="4350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553CFC7C-1590-2BC1-8ED9-5334FE8012B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19438" y="6438411"/>
            <a:ext cx="8110537" cy="230832"/>
          </a:xfr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n-US" sz="1000" b="0" dirty="0" smtClean="0">
                <a:solidFill>
                  <a:schemeClr val="bg1">
                    <a:lumMod val="50000"/>
                  </a:schemeClr>
                </a:solidFill>
                <a:cs typeface="Arial" charset="0"/>
              </a:defRPr>
            </a:lvl1pPr>
            <a:lvl2pPr>
              <a:defRPr lang="en-US" sz="1800" dirty="0" smtClean="0">
                <a:latin typeface="+mn-lt"/>
                <a:ea typeface="+mn-ea"/>
                <a:cs typeface="+mn-cs"/>
              </a:defRPr>
            </a:lvl2pPr>
            <a:lvl3pPr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dirty="0" smtClean="0">
                <a:latin typeface="+mn-lt"/>
                <a:ea typeface="+mn-ea"/>
                <a:cs typeface="+mn-cs"/>
              </a:defRPr>
            </a:lvl4pPr>
            <a:lvl5pPr>
              <a:defRPr lang="en-US" dirty="0">
                <a:latin typeface="+mn-lt"/>
                <a:ea typeface="+mn-ea"/>
                <a:cs typeface="+mn-cs"/>
              </a:defRPr>
            </a:lvl5pPr>
          </a:lstStyle>
          <a:p>
            <a:pPr marL="0" lvl="0" algn="r" defTabSz="457200"/>
            <a:r>
              <a:rPr lang="en-US"/>
              <a:t>Source: if none delete this text box.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366DAFD-7E57-B95B-BEFB-AB513AD39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0608" y="6356350"/>
            <a:ext cx="484873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60A3CC2B-0D27-93D7-FDB0-716E748651FE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76517" y="1299613"/>
            <a:ext cx="11456894" cy="39528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716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8288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optional subtitle, otherwise delete (Sentence Case)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61DB05F0-03C3-A042-25E8-75D933E5A16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083443" y="1821189"/>
            <a:ext cx="6749968" cy="436406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level one (Title Case)</a:t>
            </a:r>
          </a:p>
          <a:p>
            <a:pPr lvl="1"/>
            <a:r>
              <a:rPr lang="en-US" dirty="0"/>
              <a:t>Second level (Sentence case)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94356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ntent and Text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25B13AA9-9E5E-BD68-6C60-6A5551B0354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55779550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25B13AA9-9E5E-BD68-6C60-6A5551B0354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 (Title Case)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5983489-700D-1442-AA6D-5979E2CF8C86}"/>
              </a:ext>
            </a:extLst>
          </p:cNvPr>
          <p:cNvSpPr txBox="1">
            <a:spLocks/>
          </p:cNvSpPr>
          <p:nvPr userDrawn="1"/>
        </p:nvSpPr>
        <p:spPr>
          <a:xfrm>
            <a:off x="37651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1" i="0" kern="1200">
                <a:solidFill>
                  <a:schemeClr val="tx1">
                    <a:tint val="75000"/>
                  </a:schemeClr>
                </a:solidFill>
                <a:latin typeface="Metropolis Semi Bold" pitchFamily="2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i="0">
                <a:solidFill>
                  <a:schemeClr val="bg1"/>
                </a:solidFill>
                <a:latin typeface="Metropolis Semi Bold" pitchFamily="2" charset="77"/>
              </a:rPr>
              <a:t>RMI – Energy. Transformed.</a:t>
            </a:r>
          </a:p>
        </p:txBody>
      </p:sp>
      <p:sp>
        <p:nvSpPr>
          <p:cNvPr id="15" name="Google Shape;115;p17">
            <a:extLst>
              <a:ext uri="{FF2B5EF4-FFF2-40B4-BE49-F238E27FC236}">
                <a16:creationId xmlns:a16="http://schemas.microsoft.com/office/drawing/2014/main" id="{3EB703F6-B5FD-9844-9D88-8CDC04656219}"/>
              </a:ext>
            </a:extLst>
          </p:cNvPr>
          <p:cNvSpPr>
            <a:spLocks noGrp="1"/>
          </p:cNvSpPr>
          <p:nvPr>
            <p:ph type="pic" idx="3"/>
          </p:nvPr>
        </p:nvSpPr>
        <p:spPr>
          <a:xfrm>
            <a:off x="376518" y="1834605"/>
            <a:ext cx="4515522" cy="4350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846B2031-51B8-D567-F1A5-F0204DDE1D6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19438" y="6438411"/>
            <a:ext cx="8110537" cy="230832"/>
          </a:xfr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n-US" sz="1000" b="0" dirty="0" smtClean="0">
                <a:solidFill>
                  <a:schemeClr val="bg1">
                    <a:lumMod val="50000"/>
                  </a:schemeClr>
                </a:solidFill>
                <a:cs typeface="Arial" charset="0"/>
              </a:defRPr>
            </a:lvl1pPr>
            <a:lvl2pPr>
              <a:defRPr lang="en-US" sz="1800" dirty="0" smtClean="0">
                <a:latin typeface="+mn-lt"/>
                <a:ea typeface="+mn-ea"/>
                <a:cs typeface="+mn-cs"/>
              </a:defRPr>
            </a:lvl2pPr>
            <a:lvl3pPr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dirty="0" smtClean="0">
                <a:latin typeface="+mn-lt"/>
                <a:ea typeface="+mn-ea"/>
                <a:cs typeface="+mn-cs"/>
              </a:defRPr>
            </a:lvl4pPr>
            <a:lvl5pPr>
              <a:defRPr lang="en-US" dirty="0">
                <a:latin typeface="+mn-lt"/>
                <a:ea typeface="+mn-ea"/>
                <a:cs typeface="+mn-cs"/>
              </a:defRPr>
            </a:lvl5pPr>
          </a:lstStyle>
          <a:p>
            <a:pPr marL="0" lvl="0" algn="r" defTabSz="457200"/>
            <a:r>
              <a:rPr lang="en-US"/>
              <a:t>Source: if none delete this text box.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F9581FC-492D-4EBD-1B4F-770970069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0608" y="6356350"/>
            <a:ext cx="48487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12">
            <a:extLst>
              <a:ext uri="{FF2B5EF4-FFF2-40B4-BE49-F238E27FC236}">
                <a16:creationId xmlns:a16="http://schemas.microsoft.com/office/drawing/2014/main" id="{F0B7C804-6236-53AE-3B1F-0CC4ED034C61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76517" y="1299613"/>
            <a:ext cx="11456894" cy="39528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716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8288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optional subtitle, otherwise delete (Sentence Case)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B8255CFD-5618-D2F7-D70B-50ED7342BCC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083443" y="1821189"/>
            <a:ext cx="6749968" cy="4364066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level one (Title Case)</a:t>
            </a:r>
          </a:p>
          <a:p>
            <a:pPr lvl="1"/>
            <a:r>
              <a:rPr lang="en-US" dirty="0"/>
              <a:t>Second level (Sentence case)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91968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leed Left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A43185AE-FE87-D35C-B033-E9A6E14A956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095999" y="1690688"/>
            <a:ext cx="5717614" cy="436406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level one (Title Case)</a:t>
            </a:r>
          </a:p>
          <a:p>
            <a:pPr lvl="1"/>
            <a:r>
              <a:rPr lang="en-US" dirty="0"/>
              <a:t>Second level (Sentence case)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CFE29865-5B45-AC08-8269-E7D265D0874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9684482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CFE29865-5B45-AC08-8269-E7D265D0874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F4EB8F77-990F-27EB-7E27-BC352FDDA7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999" y="365125"/>
            <a:ext cx="5717614" cy="1325563"/>
          </a:xfrm>
        </p:spPr>
        <p:txBody>
          <a:bodyPr vert="horz"/>
          <a:lstStyle/>
          <a:p>
            <a:r>
              <a:rPr lang="en-US" dirty="0"/>
              <a:t>Click to Edit Title (Title Case)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2AFA28-3BDA-3E43-F817-651C477C8F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721350" cy="685800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5914A5AC-ED8F-D250-D515-66C1E2CF0DD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62582" y="6438411"/>
            <a:ext cx="5067393" cy="230832"/>
          </a:xfrm>
          <a:noFill/>
        </p:spPr>
        <p:txBody>
          <a:bodyPr wrap="square" rtlCol="0" anchor="ctr">
            <a:spAutoFit/>
          </a:bodyPr>
          <a:lstStyle>
            <a:lvl1pPr marL="0" indent="0">
              <a:buNone/>
              <a:defRPr lang="en-US" sz="1000" b="0" dirty="0" smtClean="0">
                <a:solidFill>
                  <a:schemeClr val="bg1">
                    <a:lumMod val="50000"/>
                  </a:schemeClr>
                </a:solidFill>
                <a:cs typeface="Arial" charset="0"/>
              </a:defRPr>
            </a:lvl1pPr>
            <a:lvl2pPr>
              <a:defRPr lang="en-US" sz="1800" dirty="0" smtClean="0">
                <a:latin typeface="+mn-lt"/>
                <a:ea typeface="+mn-ea"/>
                <a:cs typeface="+mn-cs"/>
              </a:defRPr>
            </a:lvl2pPr>
            <a:lvl3pPr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dirty="0" smtClean="0">
                <a:latin typeface="+mn-lt"/>
                <a:ea typeface="+mn-ea"/>
                <a:cs typeface="+mn-cs"/>
              </a:defRPr>
            </a:lvl4pPr>
            <a:lvl5pPr>
              <a:defRPr lang="en-US" dirty="0">
                <a:latin typeface="+mn-lt"/>
                <a:ea typeface="+mn-ea"/>
                <a:cs typeface="+mn-cs"/>
              </a:defRPr>
            </a:lvl5pPr>
          </a:lstStyle>
          <a:p>
            <a:pPr marL="0" lvl="0" algn="r" defTabSz="457200"/>
            <a:r>
              <a:rPr lang="en-US"/>
              <a:t>Source: if none delete this text box.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DB5D515-4331-C07F-8369-F3E06D852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2537" y="6356350"/>
            <a:ext cx="302944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985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 5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3F5D3401-353B-12AD-0FC3-F4473A362B2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04005321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3F5D3401-353B-12AD-0FC3-F4473A362B2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339BA192-C917-B45E-D96A-8E9C59CA5A7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2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070C5D5-98FE-53DC-05F7-25A927D93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72282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B854DFE-0D68-71ED-8269-DF9563030A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9912" y="1147482"/>
            <a:ext cx="7842796" cy="3199840"/>
          </a:xfrm>
        </p:spPr>
        <p:txBody>
          <a:bodyPr vert="horz" bIns="0" anchor="b">
            <a:normAutofit/>
          </a:bodyPr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Title (Title Case)</a:t>
            </a:r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652924B6-BDB2-7F4D-9984-A930347B36D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39912" y="4374310"/>
            <a:ext cx="7842796" cy="1500187"/>
          </a:xfrm>
        </p:spPr>
        <p:txBody>
          <a:bodyPr>
            <a:normAutofit/>
          </a:bodyPr>
          <a:lstStyle>
            <a:lvl1pPr marL="0" indent="0">
              <a:buNone/>
              <a:defRPr sz="3200" b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Subtitle</a:t>
            </a:r>
          </a:p>
        </p:txBody>
      </p:sp>
      <p:pic>
        <p:nvPicPr>
          <p:cNvPr id="3" name="Picture 2" descr="A black and white logo&#10;&#10;AI-generated content may be incorrect.">
            <a:extLst>
              <a:ext uri="{FF2B5EF4-FFF2-40B4-BE49-F238E27FC236}">
                <a16:creationId xmlns:a16="http://schemas.microsoft.com/office/drawing/2014/main" id="{15EB49AB-1735-133B-4F44-BFB04B2A00C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39912" y="347920"/>
            <a:ext cx="2430182" cy="777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0565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leed Right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CFE29865-5B45-AC08-8269-E7D265D0874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29743024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CFE29865-5B45-AC08-8269-E7D265D0874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1A7417EB-8728-0923-8FBD-8E40F9D5FF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6518" y="365125"/>
            <a:ext cx="5717614" cy="1325563"/>
          </a:xfrm>
        </p:spPr>
        <p:txBody>
          <a:bodyPr vert="horz"/>
          <a:lstStyle/>
          <a:p>
            <a:r>
              <a:rPr lang="en-US" dirty="0"/>
              <a:t>Click to Edit Title (Title Case)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2AFA28-3BDA-3E43-F817-651C477C8F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70650" y="0"/>
            <a:ext cx="5721350" cy="685800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E26F952A-080E-3A44-ECCC-4E56A5CBD92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23529" y="6438411"/>
            <a:ext cx="4506446" cy="230832"/>
          </a:xfr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n-US" sz="1000" b="0" dirty="0" smtClean="0">
                <a:solidFill>
                  <a:schemeClr val="bg1">
                    <a:lumMod val="50000"/>
                  </a:schemeClr>
                </a:solidFill>
                <a:cs typeface="Arial" charset="0"/>
              </a:defRPr>
            </a:lvl1pPr>
            <a:lvl2pPr>
              <a:defRPr lang="en-US" sz="1800" dirty="0" smtClean="0">
                <a:latin typeface="+mn-lt"/>
                <a:ea typeface="+mn-ea"/>
                <a:cs typeface="+mn-cs"/>
              </a:defRPr>
            </a:lvl2pPr>
            <a:lvl3pPr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dirty="0" smtClean="0">
                <a:latin typeface="+mn-lt"/>
                <a:ea typeface="+mn-ea"/>
                <a:cs typeface="+mn-cs"/>
              </a:defRPr>
            </a:lvl4pPr>
            <a:lvl5pPr>
              <a:defRPr lang="en-US" dirty="0">
                <a:latin typeface="+mn-lt"/>
                <a:ea typeface="+mn-ea"/>
                <a:cs typeface="+mn-cs"/>
              </a:defRPr>
            </a:lvl5pPr>
          </a:lstStyle>
          <a:p>
            <a:pPr marL="0" lvl="0" algn="r" defTabSz="457200"/>
            <a:r>
              <a:rPr lang="en-US"/>
              <a:t>Source: if none delete this text box.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416F0997-01BA-4AD1-9FBC-496DFF033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0608" y="6356350"/>
            <a:ext cx="484873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FD8200C1-BF91-4213-10A2-C85FCF7949E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76518" y="1690688"/>
            <a:ext cx="5717614" cy="4364066"/>
          </a:xfrm>
        </p:spPr>
        <p:txBody>
          <a:bodyPr>
            <a:normAutofit/>
          </a:bodyPr>
          <a:lstStyle>
            <a:lvl1pPr>
              <a:defRPr sz="2400" b="1"/>
            </a:lvl1pPr>
            <a:lvl2pPr>
              <a:defRPr sz="2000" b="0">
                <a:solidFill>
                  <a:schemeClr val="tx2"/>
                </a:solidFill>
              </a:defRPr>
            </a:lvl2pPr>
            <a:lvl3pPr>
              <a:defRPr sz="1800" b="0">
                <a:solidFill>
                  <a:schemeClr val="tx2"/>
                </a:solidFill>
              </a:defRPr>
            </a:lvl3pPr>
            <a:lvl4pPr>
              <a:defRPr sz="1600" b="0">
                <a:solidFill>
                  <a:schemeClr val="tx2"/>
                </a:solidFill>
              </a:defRPr>
            </a:lvl4pPr>
            <a:lvl5pPr>
              <a:defRPr sz="1600" b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level one (Title Case)</a:t>
            </a:r>
          </a:p>
          <a:p>
            <a:pPr lvl="1"/>
            <a:r>
              <a:rPr lang="en-US" dirty="0"/>
              <a:t>Second level (Sentence case)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05648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leed Narrow Left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CFE29865-5B45-AC08-8269-E7D265D0874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41656690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CFE29865-5B45-AC08-8269-E7D265D0874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2AFA28-3BDA-3E43-F817-651C477C8F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512365" cy="685800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60B8D83D-2873-3F1A-B9AD-3B9AC19E75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68450" y="365125"/>
            <a:ext cx="6864962" cy="1325563"/>
          </a:xfrm>
        </p:spPr>
        <p:txBody>
          <a:bodyPr vert="horz"/>
          <a:lstStyle/>
          <a:p>
            <a:r>
              <a:rPr lang="en-US" dirty="0"/>
              <a:t>Click to Edit Title (Title Case)</a:t>
            </a:r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46D59355-6E6F-2A57-E4EE-8C8BACB956F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68450" y="6438411"/>
            <a:ext cx="6261525" cy="230832"/>
          </a:xfr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n-US" sz="1000" b="0" dirty="0" smtClean="0">
                <a:solidFill>
                  <a:schemeClr val="bg1">
                    <a:lumMod val="50000"/>
                  </a:schemeClr>
                </a:solidFill>
                <a:cs typeface="Arial" charset="0"/>
              </a:defRPr>
            </a:lvl1pPr>
            <a:lvl2pPr>
              <a:defRPr lang="en-US" sz="1800" dirty="0" smtClean="0">
                <a:latin typeface="+mn-lt"/>
                <a:ea typeface="+mn-ea"/>
                <a:cs typeface="+mn-cs"/>
              </a:defRPr>
            </a:lvl2pPr>
            <a:lvl3pPr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dirty="0" smtClean="0">
                <a:latin typeface="+mn-lt"/>
                <a:ea typeface="+mn-ea"/>
                <a:cs typeface="+mn-cs"/>
              </a:defRPr>
            </a:lvl4pPr>
            <a:lvl5pPr>
              <a:defRPr lang="en-US" dirty="0">
                <a:latin typeface="+mn-lt"/>
                <a:ea typeface="+mn-ea"/>
                <a:cs typeface="+mn-cs"/>
              </a:defRPr>
            </a:lvl5pPr>
          </a:lstStyle>
          <a:p>
            <a:pPr marL="0" lvl="0" algn="r" defTabSz="457200"/>
            <a:r>
              <a:rPr lang="en-US"/>
              <a:t>Source: if none delete this text box.</a:t>
            </a:r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E3828481-24F3-F225-443C-6B51B17B9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0608" y="6356350"/>
            <a:ext cx="484873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08DB706D-EE8C-8664-57AC-6723DC9484C0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975376" y="1690688"/>
            <a:ext cx="6858035" cy="436406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level one (Title Case)</a:t>
            </a:r>
          </a:p>
          <a:p>
            <a:pPr lvl="1"/>
            <a:r>
              <a:rPr lang="en-US" dirty="0"/>
              <a:t>Second level (Sentence case)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713342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leed Narrow Right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CFE29865-5B45-AC08-8269-E7D265D0874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41656690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CFE29865-5B45-AC08-8269-E7D265D0874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2AFA28-3BDA-3E43-F817-651C477C8F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79635" y="0"/>
            <a:ext cx="4512365" cy="685800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60B8D83D-2873-3F1A-B9AD-3B9AC19E75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6450" y="365125"/>
            <a:ext cx="6864962" cy="1325563"/>
          </a:xfrm>
        </p:spPr>
        <p:txBody>
          <a:bodyPr vert="horz"/>
          <a:lstStyle/>
          <a:p>
            <a:r>
              <a:rPr lang="en-US" dirty="0"/>
              <a:t>Click to Edit Title (Title Case)</a:t>
            </a:r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46D59355-6E6F-2A57-E4EE-8C8BACB956F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68450" y="6438411"/>
            <a:ext cx="6261525" cy="230832"/>
          </a:xfr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n-US" sz="1000" b="0" dirty="0" smtClean="0">
                <a:solidFill>
                  <a:schemeClr val="bg1">
                    <a:lumMod val="50000"/>
                  </a:schemeClr>
                </a:solidFill>
                <a:cs typeface="Arial" charset="0"/>
              </a:defRPr>
            </a:lvl1pPr>
            <a:lvl2pPr>
              <a:defRPr lang="en-US" sz="1800" dirty="0" smtClean="0">
                <a:latin typeface="+mn-lt"/>
                <a:ea typeface="+mn-ea"/>
                <a:cs typeface="+mn-cs"/>
              </a:defRPr>
            </a:lvl2pPr>
            <a:lvl3pPr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dirty="0" smtClean="0">
                <a:latin typeface="+mn-lt"/>
                <a:ea typeface="+mn-ea"/>
                <a:cs typeface="+mn-cs"/>
              </a:defRPr>
            </a:lvl4pPr>
            <a:lvl5pPr>
              <a:defRPr lang="en-US" dirty="0">
                <a:latin typeface="+mn-lt"/>
                <a:ea typeface="+mn-ea"/>
                <a:cs typeface="+mn-cs"/>
              </a:defRPr>
            </a:lvl5pPr>
          </a:lstStyle>
          <a:p>
            <a:pPr marL="0" lvl="0" algn="r" defTabSz="457200"/>
            <a:r>
              <a:rPr lang="en-US"/>
              <a:t>Source: if none delete this text box.</a:t>
            </a:r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E3828481-24F3-F225-443C-6B51B17B9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0608" y="6356350"/>
            <a:ext cx="484873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BC2F67E1-2643-BB3E-310B-94889013FF7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96450" y="1690688"/>
            <a:ext cx="6864962" cy="436406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level one (Title Case)</a:t>
            </a:r>
          </a:p>
          <a:p>
            <a:pPr lvl="1"/>
            <a:r>
              <a:rPr lang="en-US" dirty="0"/>
              <a:t>Second level (Sentence case)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5961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ea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16E5A7B-E4BB-6C3A-5425-44687F4196A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8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7D2E19B-472F-E4FF-6F54-56F2810789A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153152" y="828682"/>
            <a:ext cx="5281612" cy="5281612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Image</a:t>
            </a:r>
          </a:p>
          <a:p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3F15AA2-27BD-505D-6BCC-A7F8357FD3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7080" y="804808"/>
            <a:ext cx="4591050" cy="1325563"/>
          </a:xfrm>
        </p:spPr>
        <p:txBody>
          <a:bodyPr>
            <a:normAutofit/>
          </a:bodyPr>
          <a:lstStyle>
            <a:lvl1pPr>
              <a:defRPr sz="3600" b="1" i="0">
                <a:solidFill>
                  <a:srgbClr val="00D3CE"/>
                </a:solidFill>
                <a:latin typeface="Roboto" panose="02000000000000000000" pitchFamily="2" charset="0"/>
                <a:ea typeface="Source Sans Pro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title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40B6B8F-7672-7F64-5B0A-A1249E09F43D}"/>
              </a:ext>
            </a:extLst>
          </p:cNvPr>
          <p:cNvCxnSpPr>
            <a:cxnSpLocks/>
          </p:cNvCxnSpPr>
          <p:nvPr userDrawn="1"/>
        </p:nvCxnSpPr>
        <p:spPr>
          <a:xfrm>
            <a:off x="973806" y="2354634"/>
            <a:ext cx="4369719" cy="0"/>
          </a:xfrm>
          <a:prstGeom prst="line">
            <a:avLst/>
          </a:prstGeom>
          <a:ln w="25400">
            <a:solidFill>
              <a:srgbClr val="00D3CE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DAA1D31-5959-2B67-BDF1-0E94FC79166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73138" y="2636050"/>
            <a:ext cx="4565650" cy="3698075"/>
          </a:xfrm>
        </p:spPr>
        <p:txBody>
          <a:bodyPr>
            <a:normAutofit/>
          </a:bodyPr>
          <a:lstStyle>
            <a:lvl1pPr>
              <a:defRPr sz="1800" b="0" i="0">
                <a:solidFill>
                  <a:schemeClr val="bg1"/>
                </a:solidFill>
                <a:latin typeface="Roboto" panose="02000000000000000000" pitchFamily="2" charset="0"/>
              </a:defRPr>
            </a:lvl1pPr>
            <a:lvl2pPr>
              <a:defRPr sz="1800" b="0" i="0">
                <a:solidFill>
                  <a:schemeClr val="bg1"/>
                </a:solidFill>
                <a:latin typeface="Roboto" panose="02000000000000000000" pitchFamily="2" charset="0"/>
              </a:defRPr>
            </a:lvl2pPr>
            <a:lvl3pPr>
              <a:defRPr sz="1800" b="0" i="0">
                <a:solidFill>
                  <a:schemeClr val="bg1"/>
                </a:solidFill>
                <a:latin typeface="Roboto" panose="02000000000000000000" pitchFamily="2" charset="0"/>
              </a:defRPr>
            </a:lvl3pPr>
            <a:lvl4pPr>
              <a:defRPr sz="1800" b="0" i="0">
                <a:solidFill>
                  <a:schemeClr val="bg1"/>
                </a:solidFill>
                <a:latin typeface="Roboto" panose="02000000000000000000" pitchFamily="2" charset="0"/>
              </a:defRPr>
            </a:lvl4pPr>
            <a:lvl5pPr>
              <a:defRPr sz="1800" b="0" i="0">
                <a:solidFill>
                  <a:schemeClr val="bg1"/>
                </a:solidFill>
                <a:latin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72313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rea Templat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7D2E19B-472F-E4FF-6F54-56F2810789A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565453" y="489023"/>
            <a:ext cx="4638271" cy="4638271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Image</a:t>
            </a:r>
          </a:p>
          <a:p>
            <a:endParaRPr lang="en-US"/>
          </a:p>
        </p:txBody>
      </p:sp>
      <p:sp>
        <p:nvSpPr>
          <p:cNvPr id="4" name="Text Placeholder 14">
            <a:extLst>
              <a:ext uri="{FF2B5EF4-FFF2-40B4-BE49-F238E27FC236}">
                <a16:creationId xmlns:a16="http://schemas.microsoft.com/office/drawing/2014/main" id="{5C5E5936-82D5-9447-EC2A-00F195C4FA1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688899" y="4485087"/>
            <a:ext cx="2541939" cy="64220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 b="0" i="0">
                <a:solidFill>
                  <a:schemeClr val="bg1"/>
                </a:solidFill>
                <a:latin typeface="Roboto" panose="02000000000000000000" pitchFamily="2" charset="0"/>
              </a:defRPr>
            </a:lvl1pPr>
            <a:lvl2pPr marL="457200" indent="0">
              <a:buNone/>
              <a:defRPr sz="1600" b="0" i="0">
                <a:solidFill>
                  <a:schemeClr val="bg1"/>
                </a:solidFill>
                <a:latin typeface="Roboto" panose="02000000000000000000" pitchFamily="2" charset="0"/>
              </a:defRPr>
            </a:lvl2pPr>
            <a:lvl3pPr marL="914400" indent="0">
              <a:buNone/>
              <a:defRPr sz="1600" b="0" i="0">
                <a:solidFill>
                  <a:schemeClr val="bg1"/>
                </a:solidFill>
                <a:latin typeface="Roboto" panose="02000000000000000000" pitchFamily="2" charset="0"/>
              </a:defRPr>
            </a:lvl3pPr>
            <a:lvl4pPr marL="1371600" indent="0">
              <a:buNone/>
              <a:defRPr sz="1600" b="0" i="0">
                <a:solidFill>
                  <a:schemeClr val="bg1"/>
                </a:solidFill>
                <a:latin typeface="Roboto" panose="02000000000000000000" pitchFamily="2" charset="0"/>
              </a:defRPr>
            </a:lvl4pPr>
            <a:lvl5pPr marL="1828800" indent="0">
              <a:buNone/>
              <a:defRPr sz="1600" b="0" i="0">
                <a:solidFill>
                  <a:schemeClr val="bg1"/>
                </a:solidFill>
                <a:latin typeface="Roboto" panose="02000000000000000000" pitchFamily="2" charset="0"/>
              </a:defRPr>
            </a:lvl5pPr>
          </a:lstStyle>
          <a:p>
            <a:pPr lvl="0"/>
            <a:r>
              <a:rPr lang="en-US"/>
              <a:t>PHOTO | short caption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3F15AA2-27BD-505D-6BCC-A7F8357FD3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7080" y="804808"/>
            <a:ext cx="4591050" cy="1325563"/>
          </a:xfrm>
        </p:spPr>
        <p:txBody>
          <a:bodyPr>
            <a:normAutofit/>
          </a:bodyPr>
          <a:lstStyle>
            <a:lvl1pPr>
              <a:defRPr sz="3600" b="1" i="0">
                <a:solidFill>
                  <a:srgbClr val="00D3CE"/>
                </a:solidFill>
                <a:latin typeface="Roboto" panose="02000000000000000000" pitchFamily="2" charset="0"/>
                <a:ea typeface="Source Sans Pro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title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40B6B8F-7672-7F64-5B0A-A1249E09F43D}"/>
              </a:ext>
            </a:extLst>
          </p:cNvPr>
          <p:cNvCxnSpPr>
            <a:cxnSpLocks/>
          </p:cNvCxnSpPr>
          <p:nvPr userDrawn="1"/>
        </p:nvCxnSpPr>
        <p:spPr>
          <a:xfrm>
            <a:off x="973806" y="2354634"/>
            <a:ext cx="4369719" cy="0"/>
          </a:xfrm>
          <a:prstGeom prst="line">
            <a:avLst/>
          </a:prstGeom>
          <a:ln w="25400">
            <a:solidFill>
              <a:srgbClr val="00D3CE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DAA1D31-5959-2B67-BDF1-0E94FC79166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73138" y="2636050"/>
            <a:ext cx="4565650" cy="3698075"/>
          </a:xfrm>
        </p:spPr>
        <p:txBody>
          <a:bodyPr>
            <a:normAutofit/>
          </a:bodyPr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Roboto" panose="02000000000000000000" pitchFamily="2" charset="0"/>
              </a:defRPr>
            </a:lvl1pPr>
            <a:lvl2pPr marL="457200" indent="0">
              <a:buNone/>
              <a:defRPr sz="1600" b="0" i="0">
                <a:solidFill>
                  <a:schemeClr val="bg1"/>
                </a:solidFill>
                <a:latin typeface="Roboto" panose="02000000000000000000" pitchFamily="2" charset="0"/>
              </a:defRPr>
            </a:lvl2pPr>
            <a:lvl3pPr marL="914400" indent="0">
              <a:buNone/>
              <a:defRPr sz="1600" b="0" i="0">
                <a:solidFill>
                  <a:schemeClr val="bg1"/>
                </a:solidFill>
                <a:latin typeface="Roboto" panose="02000000000000000000" pitchFamily="2" charset="0"/>
              </a:defRPr>
            </a:lvl3pPr>
            <a:lvl4pPr marL="1371600" indent="0">
              <a:buNone/>
              <a:defRPr sz="1600" b="0" i="0">
                <a:solidFill>
                  <a:schemeClr val="bg1"/>
                </a:solidFill>
                <a:latin typeface="Roboto" panose="02000000000000000000" pitchFamily="2" charset="0"/>
              </a:defRPr>
            </a:lvl4pPr>
            <a:lvl5pPr marL="1828800" indent="0">
              <a:buNone/>
              <a:defRPr sz="1600" b="0" i="0">
                <a:solidFill>
                  <a:schemeClr val="bg1"/>
                </a:solidFill>
                <a:latin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181780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 Plain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28578AAF-A3CC-468B-F0DC-5CA4AF2B89C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20601222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28578AAF-A3CC-468B-F0DC-5CA4AF2B89C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 descr="Shape, arrow&#10;&#10;Description automatically generated">
            <a:extLst>
              <a:ext uri="{FF2B5EF4-FFF2-40B4-BE49-F238E27FC236}">
                <a16:creationId xmlns:a16="http://schemas.microsoft.com/office/drawing/2014/main" id="{BC186C95-FF18-9C9F-8B1E-4126B58BEC1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CF059EBB-35B6-64F9-05AB-A0EAF78ED4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65534" y="326365"/>
            <a:ext cx="6690975" cy="1325563"/>
          </a:xfrm>
        </p:spPr>
        <p:txBody>
          <a:bodyPr vert="horz" anchor="ctr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08F1BD3D-85AD-BC45-010C-B536685A7584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5165533" y="1256640"/>
            <a:ext cx="6690975" cy="395288"/>
          </a:xfrm>
        </p:spPr>
        <p:txBody>
          <a:bodyPr anchor="t">
            <a:noAutofit/>
          </a:bodyPr>
          <a:lstStyle>
            <a:lvl1pPr marL="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716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8288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optional subtitle, otherwise delete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90B6F92B-0D6D-D725-C783-A10F14C6C63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4908550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E5F52A8-E713-DC78-979D-7F7EADC7EC85}"/>
              </a:ext>
            </a:extLst>
          </p:cNvPr>
          <p:cNvGrpSpPr/>
          <p:nvPr userDrawn="1"/>
        </p:nvGrpSpPr>
        <p:grpSpPr>
          <a:xfrm>
            <a:off x="10194734" y="326365"/>
            <a:ext cx="2464087" cy="312325"/>
            <a:chOff x="944133" y="4628904"/>
            <a:chExt cx="2464087" cy="31232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CAE21E0-EF96-4462-0356-D8E6436F54F3}"/>
                </a:ext>
              </a:extLst>
            </p:cNvPr>
            <p:cNvSpPr/>
            <p:nvPr/>
          </p:nvSpPr>
          <p:spPr>
            <a:xfrm>
              <a:off x="944133" y="4628904"/>
              <a:ext cx="1660171" cy="312325"/>
            </a:xfrm>
            <a:prstGeom prst="rect">
              <a:avLst/>
            </a:prstGeom>
            <a:solidFill>
              <a:srgbClr val="00D3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2F39978-76C7-2517-EC39-DECEF4CB811F}"/>
                </a:ext>
              </a:extLst>
            </p:cNvPr>
            <p:cNvSpPr txBox="1"/>
            <p:nvPr/>
          </p:nvSpPr>
          <p:spPr>
            <a:xfrm>
              <a:off x="974268" y="4633452"/>
              <a:ext cx="2433952" cy="307777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400" b="1" spc="300">
                  <a:solidFill>
                    <a:srgbClr val="003762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CASE STUDY</a:t>
              </a:r>
            </a:p>
          </p:txBody>
        </p:sp>
      </p:grp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8FEE2DD4-6D66-80B0-9CB6-7A5ED4711CC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165725" y="1852613"/>
            <a:ext cx="6781800" cy="4503737"/>
          </a:xfrm>
        </p:spPr>
        <p:txBody>
          <a:bodyPr/>
          <a:lstStyle>
            <a:lvl1pPr marL="2295525" indent="-2082800">
              <a:tabLst>
                <a:tab pos="2138363" algn="l"/>
              </a:tabLst>
              <a:defRPr>
                <a:solidFill>
                  <a:schemeClr val="bg1"/>
                </a:solidFill>
              </a:defRPr>
            </a:lvl1pPr>
          </a:lstStyle>
          <a:p>
            <a:pPr marL="1257300" marR="0" lvl="0" indent="-1246188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969963" algn="r"/>
                <a:tab pos="1244600" algn="l"/>
              </a:tabLst>
              <a:defRPr/>
            </a:pPr>
            <a:r>
              <a:rPr lang="en-US" sz="2000" dirty="0">
                <a:solidFill>
                  <a:schemeClr val="accent1"/>
                </a:solidFill>
              </a:rPr>
              <a:t>	Issue</a:t>
            </a:r>
            <a:r>
              <a:rPr lang="en-US" sz="2000" dirty="0"/>
              <a:t>	</a:t>
            </a:r>
            <a:r>
              <a:rPr lang="en-US" sz="2000" b="0" dirty="0"/>
              <a:t>Click to edit text</a:t>
            </a:r>
          </a:p>
          <a:p>
            <a:pPr marL="1257300" marR="0" lvl="0" indent="-1246188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969963" algn="r"/>
                <a:tab pos="1244600" algn="l"/>
              </a:tabLst>
              <a:defRPr/>
            </a:pPr>
            <a:r>
              <a:rPr lang="en-US" sz="20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	Strategy</a:t>
            </a:r>
            <a:r>
              <a:rPr lang="en-US" sz="2000" dirty="0"/>
              <a:t>	</a:t>
            </a:r>
            <a:r>
              <a:rPr lang="en-US" sz="2000" b="0" dirty="0"/>
              <a:t>Click to edit text</a:t>
            </a:r>
          </a:p>
          <a:p>
            <a:pPr marL="1257300" marR="0" lvl="0" indent="-1246188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969963" algn="r"/>
                <a:tab pos="1244600" algn="l"/>
              </a:tabLst>
              <a:defRPr/>
            </a:pPr>
            <a:r>
              <a:rPr lang="en-US" sz="2000" dirty="0">
                <a:solidFill>
                  <a:schemeClr val="accent2"/>
                </a:solidFill>
              </a:rPr>
              <a:t>	Scaling</a:t>
            </a:r>
            <a:r>
              <a:rPr lang="en-US" sz="2000" dirty="0"/>
              <a:t>	</a:t>
            </a:r>
            <a:r>
              <a:rPr lang="en-US" sz="2000" b="0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28836849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Plain Blu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hape&#10;&#10;Description automatically generated with medium confidence">
            <a:extLst>
              <a:ext uri="{FF2B5EF4-FFF2-40B4-BE49-F238E27FC236}">
                <a16:creationId xmlns:a16="http://schemas.microsoft.com/office/drawing/2014/main" id="{65225411-D46B-449F-393A-A7E3CC1819E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BB917BF-C43A-D816-C04B-04E9EE93F4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78450" y="5557838"/>
            <a:ext cx="6326188" cy="1023937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accent1"/>
                </a:solidFill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2000" b="1" dirty="0">
                <a:solidFill>
                  <a:schemeClr val="accent1"/>
                </a:solidFill>
              </a:rPr>
              <a:t>Tipping Point</a:t>
            </a:r>
          </a:p>
          <a:p>
            <a:pPr algn="ctr">
              <a:spcAft>
                <a:spcPts val="600"/>
              </a:spcAft>
            </a:pPr>
            <a:r>
              <a:rPr lang="en-US" sz="2000" b="1" dirty="0">
                <a:solidFill>
                  <a:schemeClr val="tx2"/>
                </a:solidFill>
              </a:rPr>
              <a:t>Click to insert text</a:t>
            </a:r>
          </a:p>
        </p:txBody>
      </p:sp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28578AAF-A3CC-468B-F0DC-5CA4AF2B89C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20601222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7772400" imgH="10058400" progId="TCLayout.ActiveDocument.1">
                  <p:embed/>
                </p:oleObj>
              </mc:Choice>
              <mc:Fallback>
                <p:oleObj name="think-cell Slide" r:id="rId4" imgW="7772400" imgH="10058400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28578AAF-A3CC-468B-F0DC-5CA4AF2B89C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CF059EBB-35B6-64F9-05AB-A0EAF78ED4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65534" y="276225"/>
            <a:ext cx="6690975" cy="1325563"/>
          </a:xfrm>
        </p:spPr>
        <p:txBody>
          <a:bodyPr vert="horz" anchor="ctr">
            <a:normAutofit/>
          </a:bodyPr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90B6F92B-0D6D-D725-C783-A10F14C6C63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4908550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4C213AD5-AF18-D13B-7284-C8822BDA3D63}"/>
              </a:ext>
            </a:extLst>
          </p:cNvPr>
          <p:cNvSpPr/>
          <p:nvPr userDrawn="1"/>
        </p:nvSpPr>
        <p:spPr>
          <a:xfrm rot="10800000">
            <a:off x="5281320" y="5091560"/>
            <a:ext cx="6423342" cy="281023"/>
          </a:xfrm>
          <a:custGeom>
            <a:avLst/>
            <a:gdLst>
              <a:gd name="connsiteX0" fmla="*/ 0 w 11853746"/>
              <a:gd name="connsiteY0" fmla="*/ 267630 h 278781"/>
              <a:gd name="connsiteX1" fmla="*/ 4828478 w 11853746"/>
              <a:gd name="connsiteY1" fmla="*/ 278781 h 278781"/>
              <a:gd name="connsiteX2" fmla="*/ 5174166 w 11853746"/>
              <a:gd name="connsiteY2" fmla="*/ 0 h 278781"/>
              <a:gd name="connsiteX3" fmla="*/ 5497551 w 11853746"/>
              <a:gd name="connsiteY3" fmla="*/ 278781 h 278781"/>
              <a:gd name="connsiteX4" fmla="*/ 11853746 w 11853746"/>
              <a:gd name="connsiteY4" fmla="*/ 267630 h 278781"/>
              <a:gd name="connsiteX0" fmla="*/ 0 w 11136462"/>
              <a:gd name="connsiteY0" fmla="*/ 267630 h 278781"/>
              <a:gd name="connsiteX1" fmla="*/ 4828478 w 11136462"/>
              <a:gd name="connsiteY1" fmla="*/ 278781 h 278781"/>
              <a:gd name="connsiteX2" fmla="*/ 5174166 w 11136462"/>
              <a:gd name="connsiteY2" fmla="*/ 0 h 278781"/>
              <a:gd name="connsiteX3" fmla="*/ 5497551 w 11136462"/>
              <a:gd name="connsiteY3" fmla="*/ 278781 h 278781"/>
              <a:gd name="connsiteX4" fmla="*/ 11136462 w 11136462"/>
              <a:gd name="connsiteY4" fmla="*/ 273105 h 278781"/>
              <a:gd name="connsiteX0" fmla="*/ 0 w 11842795"/>
              <a:gd name="connsiteY0" fmla="*/ 289532 h 289532"/>
              <a:gd name="connsiteX1" fmla="*/ 5534811 w 11842795"/>
              <a:gd name="connsiteY1" fmla="*/ 278781 h 289532"/>
              <a:gd name="connsiteX2" fmla="*/ 5880499 w 11842795"/>
              <a:gd name="connsiteY2" fmla="*/ 0 h 289532"/>
              <a:gd name="connsiteX3" fmla="*/ 6203884 w 11842795"/>
              <a:gd name="connsiteY3" fmla="*/ 278781 h 289532"/>
              <a:gd name="connsiteX4" fmla="*/ 11842795 w 11842795"/>
              <a:gd name="connsiteY4" fmla="*/ 273105 h 289532"/>
              <a:gd name="connsiteX0" fmla="*/ 0 w 11848271"/>
              <a:gd name="connsiteY0" fmla="*/ 273106 h 278781"/>
              <a:gd name="connsiteX1" fmla="*/ 5540287 w 11848271"/>
              <a:gd name="connsiteY1" fmla="*/ 278781 h 278781"/>
              <a:gd name="connsiteX2" fmla="*/ 5885975 w 11848271"/>
              <a:gd name="connsiteY2" fmla="*/ 0 h 278781"/>
              <a:gd name="connsiteX3" fmla="*/ 6209360 w 11848271"/>
              <a:gd name="connsiteY3" fmla="*/ 278781 h 278781"/>
              <a:gd name="connsiteX4" fmla="*/ 11848271 w 11848271"/>
              <a:gd name="connsiteY4" fmla="*/ 273105 h 278781"/>
              <a:gd name="connsiteX0" fmla="*/ 0 w 8360884"/>
              <a:gd name="connsiteY0" fmla="*/ 273106 h 278781"/>
              <a:gd name="connsiteX1" fmla="*/ 5540287 w 8360884"/>
              <a:gd name="connsiteY1" fmla="*/ 278781 h 278781"/>
              <a:gd name="connsiteX2" fmla="*/ 5885975 w 8360884"/>
              <a:gd name="connsiteY2" fmla="*/ 0 h 278781"/>
              <a:gd name="connsiteX3" fmla="*/ 6209360 w 8360884"/>
              <a:gd name="connsiteY3" fmla="*/ 278781 h 278781"/>
              <a:gd name="connsiteX4" fmla="*/ 8360884 w 8360884"/>
              <a:gd name="connsiteY4" fmla="*/ 277063 h 278781"/>
              <a:gd name="connsiteX0" fmla="*/ 0 w 11840354"/>
              <a:gd name="connsiteY0" fmla="*/ 269148 h 278781"/>
              <a:gd name="connsiteX1" fmla="*/ 9019757 w 11840354"/>
              <a:gd name="connsiteY1" fmla="*/ 278781 h 278781"/>
              <a:gd name="connsiteX2" fmla="*/ 9365445 w 11840354"/>
              <a:gd name="connsiteY2" fmla="*/ 0 h 278781"/>
              <a:gd name="connsiteX3" fmla="*/ 9688830 w 11840354"/>
              <a:gd name="connsiteY3" fmla="*/ 278781 h 278781"/>
              <a:gd name="connsiteX4" fmla="*/ 11840354 w 11840354"/>
              <a:gd name="connsiteY4" fmla="*/ 277063 h 278781"/>
              <a:gd name="connsiteX0" fmla="*/ 0 w 11840354"/>
              <a:gd name="connsiteY0" fmla="*/ 281023 h 281023"/>
              <a:gd name="connsiteX1" fmla="*/ 9019757 w 11840354"/>
              <a:gd name="connsiteY1" fmla="*/ 278781 h 281023"/>
              <a:gd name="connsiteX2" fmla="*/ 9365445 w 11840354"/>
              <a:gd name="connsiteY2" fmla="*/ 0 h 281023"/>
              <a:gd name="connsiteX3" fmla="*/ 9688830 w 11840354"/>
              <a:gd name="connsiteY3" fmla="*/ 278781 h 281023"/>
              <a:gd name="connsiteX4" fmla="*/ 11840354 w 11840354"/>
              <a:gd name="connsiteY4" fmla="*/ 277063 h 281023"/>
              <a:gd name="connsiteX0" fmla="*/ 0 w 5108250"/>
              <a:gd name="connsiteY0" fmla="*/ 281023 h 281023"/>
              <a:gd name="connsiteX1" fmla="*/ 2287653 w 5108250"/>
              <a:gd name="connsiteY1" fmla="*/ 278781 h 281023"/>
              <a:gd name="connsiteX2" fmla="*/ 2633341 w 5108250"/>
              <a:gd name="connsiteY2" fmla="*/ 0 h 281023"/>
              <a:gd name="connsiteX3" fmla="*/ 2956726 w 5108250"/>
              <a:gd name="connsiteY3" fmla="*/ 278781 h 281023"/>
              <a:gd name="connsiteX4" fmla="*/ 5108250 w 5108250"/>
              <a:gd name="connsiteY4" fmla="*/ 277063 h 281023"/>
              <a:gd name="connsiteX0" fmla="*/ 0 w 5108250"/>
              <a:gd name="connsiteY0" fmla="*/ 281023 h 286603"/>
              <a:gd name="connsiteX1" fmla="*/ 1110952 w 5108250"/>
              <a:gd name="connsiteY1" fmla="*/ 286603 h 286603"/>
              <a:gd name="connsiteX2" fmla="*/ 2287653 w 5108250"/>
              <a:gd name="connsiteY2" fmla="*/ 278781 h 286603"/>
              <a:gd name="connsiteX3" fmla="*/ 2633341 w 5108250"/>
              <a:gd name="connsiteY3" fmla="*/ 0 h 286603"/>
              <a:gd name="connsiteX4" fmla="*/ 2956726 w 5108250"/>
              <a:gd name="connsiteY4" fmla="*/ 278781 h 286603"/>
              <a:gd name="connsiteX5" fmla="*/ 5108250 w 5108250"/>
              <a:gd name="connsiteY5" fmla="*/ 277063 h 286603"/>
              <a:gd name="connsiteX0" fmla="*/ 0 w 5108250"/>
              <a:gd name="connsiteY0" fmla="*/ 281023 h 281023"/>
              <a:gd name="connsiteX1" fmla="*/ 2287653 w 5108250"/>
              <a:gd name="connsiteY1" fmla="*/ 278781 h 281023"/>
              <a:gd name="connsiteX2" fmla="*/ 2633341 w 5108250"/>
              <a:gd name="connsiteY2" fmla="*/ 0 h 281023"/>
              <a:gd name="connsiteX3" fmla="*/ 2956726 w 5108250"/>
              <a:gd name="connsiteY3" fmla="*/ 278781 h 281023"/>
              <a:gd name="connsiteX4" fmla="*/ 5108250 w 5108250"/>
              <a:gd name="connsiteY4" fmla="*/ 277063 h 281023"/>
              <a:gd name="connsiteX0" fmla="*/ 0 w 5858264"/>
              <a:gd name="connsiteY0" fmla="*/ 281023 h 281023"/>
              <a:gd name="connsiteX1" fmla="*/ 2287653 w 5858264"/>
              <a:gd name="connsiteY1" fmla="*/ 278781 h 281023"/>
              <a:gd name="connsiteX2" fmla="*/ 2633341 w 5858264"/>
              <a:gd name="connsiteY2" fmla="*/ 0 h 281023"/>
              <a:gd name="connsiteX3" fmla="*/ 2956726 w 5858264"/>
              <a:gd name="connsiteY3" fmla="*/ 278781 h 281023"/>
              <a:gd name="connsiteX4" fmla="*/ 5858264 w 5858264"/>
              <a:gd name="connsiteY4" fmla="*/ 256515 h 281023"/>
              <a:gd name="connsiteX0" fmla="*/ 0 w 7697338"/>
              <a:gd name="connsiteY0" fmla="*/ 281023 h 281023"/>
              <a:gd name="connsiteX1" fmla="*/ 4126727 w 7697338"/>
              <a:gd name="connsiteY1" fmla="*/ 278781 h 281023"/>
              <a:gd name="connsiteX2" fmla="*/ 4472415 w 7697338"/>
              <a:gd name="connsiteY2" fmla="*/ 0 h 281023"/>
              <a:gd name="connsiteX3" fmla="*/ 4795800 w 7697338"/>
              <a:gd name="connsiteY3" fmla="*/ 278781 h 281023"/>
              <a:gd name="connsiteX4" fmla="*/ 7697338 w 7697338"/>
              <a:gd name="connsiteY4" fmla="*/ 256515 h 281023"/>
              <a:gd name="connsiteX0" fmla="*/ 0 w 7707612"/>
              <a:gd name="connsiteY0" fmla="*/ 281023 h 287338"/>
              <a:gd name="connsiteX1" fmla="*/ 4126727 w 7707612"/>
              <a:gd name="connsiteY1" fmla="*/ 278781 h 287338"/>
              <a:gd name="connsiteX2" fmla="*/ 4472415 w 7707612"/>
              <a:gd name="connsiteY2" fmla="*/ 0 h 287338"/>
              <a:gd name="connsiteX3" fmla="*/ 4795800 w 7707612"/>
              <a:gd name="connsiteY3" fmla="*/ 278781 h 287338"/>
              <a:gd name="connsiteX4" fmla="*/ 7707612 w 7707612"/>
              <a:gd name="connsiteY4" fmla="*/ 287338 h 287338"/>
              <a:gd name="connsiteX0" fmla="*/ 0 w 7717886"/>
              <a:gd name="connsiteY0" fmla="*/ 281023 h 281023"/>
              <a:gd name="connsiteX1" fmla="*/ 4126727 w 7717886"/>
              <a:gd name="connsiteY1" fmla="*/ 278781 h 281023"/>
              <a:gd name="connsiteX2" fmla="*/ 4472415 w 7717886"/>
              <a:gd name="connsiteY2" fmla="*/ 0 h 281023"/>
              <a:gd name="connsiteX3" fmla="*/ 4795800 w 7717886"/>
              <a:gd name="connsiteY3" fmla="*/ 278781 h 281023"/>
              <a:gd name="connsiteX4" fmla="*/ 7717886 w 7717886"/>
              <a:gd name="connsiteY4" fmla="*/ 266789 h 281023"/>
              <a:gd name="connsiteX0" fmla="*/ 0 w 6495261"/>
              <a:gd name="connsiteY0" fmla="*/ 281023 h 281023"/>
              <a:gd name="connsiteX1" fmla="*/ 2904102 w 6495261"/>
              <a:gd name="connsiteY1" fmla="*/ 278781 h 281023"/>
              <a:gd name="connsiteX2" fmla="*/ 3249790 w 6495261"/>
              <a:gd name="connsiteY2" fmla="*/ 0 h 281023"/>
              <a:gd name="connsiteX3" fmla="*/ 3573175 w 6495261"/>
              <a:gd name="connsiteY3" fmla="*/ 278781 h 281023"/>
              <a:gd name="connsiteX4" fmla="*/ 6495261 w 6495261"/>
              <a:gd name="connsiteY4" fmla="*/ 266789 h 281023"/>
              <a:gd name="connsiteX0" fmla="*/ 0 w 6423342"/>
              <a:gd name="connsiteY0" fmla="*/ 281023 h 281023"/>
              <a:gd name="connsiteX1" fmla="*/ 2904102 w 6423342"/>
              <a:gd name="connsiteY1" fmla="*/ 278781 h 281023"/>
              <a:gd name="connsiteX2" fmla="*/ 3249790 w 6423342"/>
              <a:gd name="connsiteY2" fmla="*/ 0 h 281023"/>
              <a:gd name="connsiteX3" fmla="*/ 3573175 w 6423342"/>
              <a:gd name="connsiteY3" fmla="*/ 278781 h 281023"/>
              <a:gd name="connsiteX4" fmla="*/ 6423342 w 6423342"/>
              <a:gd name="connsiteY4" fmla="*/ 277064 h 281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23342" h="281023">
                <a:moveTo>
                  <a:pt x="0" y="281023"/>
                </a:moveTo>
                <a:lnTo>
                  <a:pt x="2904102" y="278781"/>
                </a:lnTo>
                <a:lnTo>
                  <a:pt x="3249790" y="0"/>
                </a:lnTo>
                <a:lnTo>
                  <a:pt x="3573175" y="278781"/>
                </a:lnTo>
                <a:lnTo>
                  <a:pt x="6423342" y="277064"/>
                </a:lnTo>
              </a:path>
            </a:pathLst>
          </a:custGeom>
          <a:noFill/>
          <a:ln w="2222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A29378DA-6231-60A0-3D7E-504C86D3A96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65532" y="1787042"/>
            <a:ext cx="6690975" cy="3119264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pPr marL="1257300" marR="0" lvl="0" indent="-1246188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969963" algn="r"/>
                <a:tab pos="1244600" algn="l"/>
              </a:tabLst>
              <a:defRPr/>
            </a:pPr>
            <a:r>
              <a:rPr lang="en-US" sz="2000" dirty="0">
                <a:solidFill>
                  <a:schemeClr val="accent1"/>
                </a:solidFill>
              </a:rPr>
              <a:t>	Issue</a:t>
            </a:r>
            <a:r>
              <a:rPr lang="en-US" sz="2000" dirty="0"/>
              <a:t>	</a:t>
            </a:r>
            <a:r>
              <a:rPr lang="en-US" sz="2000" b="0" dirty="0"/>
              <a:t>Click to edit text</a:t>
            </a:r>
          </a:p>
          <a:p>
            <a:pPr marL="1257300" marR="0" lvl="0" indent="-1246188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969963" algn="r"/>
                <a:tab pos="1244600" algn="l"/>
              </a:tabLst>
              <a:defRPr/>
            </a:pPr>
            <a:r>
              <a:rPr lang="en-US" sz="20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	Strategy</a:t>
            </a:r>
            <a:r>
              <a:rPr lang="en-US" sz="2000" dirty="0"/>
              <a:t>	</a:t>
            </a:r>
            <a:r>
              <a:rPr lang="en-US" sz="2000" b="0" dirty="0"/>
              <a:t>Click to edit text</a:t>
            </a:r>
          </a:p>
          <a:p>
            <a:pPr marL="1257300" marR="0" lvl="0" indent="-1246188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969963" algn="r"/>
                <a:tab pos="1244600" algn="l"/>
              </a:tabLst>
              <a:defRPr/>
            </a:pPr>
            <a:r>
              <a:rPr lang="en-US" sz="2000" dirty="0">
                <a:solidFill>
                  <a:schemeClr val="accent2"/>
                </a:solidFill>
              </a:rPr>
              <a:t>	Scaling</a:t>
            </a:r>
            <a:r>
              <a:rPr lang="en-US" sz="2000" dirty="0"/>
              <a:t>	</a:t>
            </a:r>
            <a:r>
              <a:rPr lang="en-US" sz="2000" b="0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6856216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ff Grid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CFE29865-5B45-AC08-8269-E7D265D0874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52168686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CFE29865-5B45-AC08-8269-E7D265D0874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Rectangle 46">
            <a:extLst>
              <a:ext uri="{FF2B5EF4-FFF2-40B4-BE49-F238E27FC236}">
                <a16:creationId xmlns:a16="http://schemas.microsoft.com/office/drawing/2014/main" id="{854243B4-BE72-88A8-6100-0DCC8D504F31}"/>
              </a:ext>
            </a:extLst>
          </p:cNvPr>
          <p:cNvSpPr/>
          <p:nvPr userDrawn="1"/>
        </p:nvSpPr>
        <p:spPr>
          <a:xfrm>
            <a:off x="0" y="6310312"/>
            <a:ext cx="12192000" cy="547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pic>
        <p:nvPicPr>
          <p:cNvPr id="49" name="Picture 48" descr="Shape&#10;&#10;Description automatically generated with medium confidence">
            <a:extLst>
              <a:ext uri="{FF2B5EF4-FFF2-40B4-BE49-F238E27FC236}">
                <a16:creationId xmlns:a16="http://schemas.microsoft.com/office/drawing/2014/main" id="{792C627F-CEB3-6FC4-F056-5A0C790FDB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/>
          <a:p>
            <a:r>
              <a:rPr lang="en-US" dirty="0"/>
              <a:t>Click to Edit Title (Title Case)</a:t>
            </a:r>
          </a:p>
        </p:txBody>
      </p:sp>
      <p:sp>
        <p:nvSpPr>
          <p:cNvPr id="27" name="Google Shape;122;p18">
            <a:extLst>
              <a:ext uri="{FF2B5EF4-FFF2-40B4-BE49-F238E27FC236}">
                <a16:creationId xmlns:a16="http://schemas.microsoft.com/office/drawing/2014/main" id="{580CC51A-858B-D96D-654E-FFC38E7572DC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433597" y="1752949"/>
            <a:ext cx="1691740" cy="1676051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28" name="Google Shape;123;p18">
            <a:extLst>
              <a:ext uri="{FF2B5EF4-FFF2-40B4-BE49-F238E27FC236}">
                <a16:creationId xmlns:a16="http://schemas.microsoft.com/office/drawing/2014/main" id="{9B181D09-900E-660A-1999-0693BDB326B5}"/>
              </a:ext>
            </a:extLst>
          </p:cNvPr>
          <p:cNvSpPr txBox="1">
            <a:spLocks noGrp="1"/>
          </p:cNvSpPr>
          <p:nvPr>
            <p:ph type="body" idx="14" hasCustomPrompt="1"/>
          </p:nvPr>
        </p:nvSpPr>
        <p:spPr>
          <a:xfrm>
            <a:off x="358588" y="3554695"/>
            <a:ext cx="1841757" cy="580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4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tabLst/>
              <a:defRPr sz="1200" b="1">
                <a:solidFill>
                  <a:schemeClr val="tx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3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90"/>
              <a:buNone/>
              <a:defRPr sz="11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45"/>
              <a:buNone/>
              <a:defRPr sz="105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r>
              <a:rPr lang="en-US" dirty="0"/>
              <a:t>Jeff Goldblum</a:t>
            </a:r>
          </a:p>
          <a:p>
            <a:r>
              <a:rPr lang="en-US" dirty="0"/>
              <a:t>Managing Director</a:t>
            </a:r>
          </a:p>
          <a:p>
            <a:r>
              <a:rPr lang="en-US" dirty="0"/>
              <a:t> Carbon Free Electricity</a:t>
            </a:r>
            <a:endParaRPr dirty="0"/>
          </a:p>
        </p:txBody>
      </p:sp>
      <p:sp>
        <p:nvSpPr>
          <p:cNvPr id="29" name="Google Shape;124;p18">
            <a:extLst>
              <a:ext uri="{FF2B5EF4-FFF2-40B4-BE49-F238E27FC236}">
                <a16:creationId xmlns:a16="http://schemas.microsoft.com/office/drawing/2014/main" id="{1DBC54B4-C4CD-56D7-A903-5F24A6086CF5}"/>
              </a:ext>
            </a:extLst>
          </p:cNvPr>
          <p:cNvSpPr>
            <a:spLocks noGrp="1"/>
          </p:cNvSpPr>
          <p:nvPr>
            <p:ph type="pic" idx="3"/>
          </p:nvPr>
        </p:nvSpPr>
        <p:spPr>
          <a:xfrm>
            <a:off x="5140959" y="1752949"/>
            <a:ext cx="1691740" cy="1676051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30" name="Google Shape;125;p18">
            <a:extLst>
              <a:ext uri="{FF2B5EF4-FFF2-40B4-BE49-F238E27FC236}">
                <a16:creationId xmlns:a16="http://schemas.microsoft.com/office/drawing/2014/main" id="{2667C0DC-56AA-F042-13CF-4D087AF5EE97}"/>
              </a:ext>
            </a:extLst>
          </p:cNvPr>
          <p:cNvSpPr>
            <a:spLocks noGrp="1"/>
          </p:cNvSpPr>
          <p:nvPr>
            <p:ph type="pic" idx="4"/>
          </p:nvPr>
        </p:nvSpPr>
        <p:spPr>
          <a:xfrm>
            <a:off x="7494640" y="1752949"/>
            <a:ext cx="1691740" cy="1676051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31" name="Google Shape;125;p18">
            <a:extLst>
              <a:ext uri="{FF2B5EF4-FFF2-40B4-BE49-F238E27FC236}">
                <a16:creationId xmlns:a16="http://schemas.microsoft.com/office/drawing/2014/main" id="{1C1DAC85-55C8-ED33-7D4B-8AE7E7019B33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9848320" y="1752949"/>
            <a:ext cx="1691740" cy="1676051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32" name="Google Shape;124;p18">
            <a:extLst>
              <a:ext uri="{FF2B5EF4-FFF2-40B4-BE49-F238E27FC236}">
                <a16:creationId xmlns:a16="http://schemas.microsoft.com/office/drawing/2014/main" id="{56646F83-6458-EE96-AE27-61B78CA1138D}"/>
              </a:ext>
            </a:extLst>
          </p:cNvPr>
          <p:cNvSpPr>
            <a:spLocks noGrp="1"/>
          </p:cNvSpPr>
          <p:nvPr>
            <p:ph type="pic" idx="19"/>
          </p:nvPr>
        </p:nvSpPr>
        <p:spPr>
          <a:xfrm>
            <a:off x="2787278" y="1752949"/>
            <a:ext cx="1691740" cy="1676051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33" name="Google Shape;122;p18">
            <a:extLst>
              <a:ext uri="{FF2B5EF4-FFF2-40B4-BE49-F238E27FC236}">
                <a16:creationId xmlns:a16="http://schemas.microsoft.com/office/drawing/2014/main" id="{42D4ED29-817E-0C10-3484-6A774574A693}"/>
              </a:ext>
            </a:extLst>
          </p:cNvPr>
          <p:cNvSpPr>
            <a:spLocks noGrp="1"/>
          </p:cNvSpPr>
          <p:nvPr>
            <p:ph type="pic" idx="26"/>
          </p:nvPr>
        </p:nvSpPr>
        <p:spPr>
          <a:xfrm>
            <a:off x="433597" y="4289294"/>
            <a:ext cx="1691740" cy="1676051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34" name="Google Shape;123;p18">
            <a:extLst>
              <a:ext uri="{FF2B5EF4-FFF2-40B4-BE49-F238E27FC236}">
                <a16:creationId xmlns:a16="http://schemas.microsoft.com/office/drawing/2014/main" id="{2C0E3AFA-7041-4512-659A-5993993EB38B}"/>
              </a:ext>
            </a:extLst>
          </p:cNvPr>
          <p:cNvSpPr txBox="1">
            <a:spLocks noGrp="1"/>
          </p:cNvSpPr>
          <p:nvPr>
            <p:ph type="body" idx="27" hasCustomPrompt="1"/>
          </p:nvPr>
        </p:nvSpPr>
        <p:spPr>
          <a:xfrm>
            <a:off x="358588" y="6091040"/>
            <a:ext cx="1841757" cy="580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4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tabLst/>
              <a:defRPr sz="1200" b="1">
                <a:solidFill>
                  <a:schemeClr val="tx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3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90"/>
              <a:buNone/>
              <a:defRPr sz="11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45"/>
              <a:buNone/>
              <a:defRPr sz="105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r>
              <a:rPr lang="en-US"/>
              <a:t>Jeff Goldblum</a:t>
            </a:r>
          </a:p>
          <a:p>
            <a:r>
              <a:rPr lang="en-US"/>
              <a:t>Managing Director</a:t>
            </a:r>
          </a:p>
          <a:p>
            <a:r>
              <a:rPr lang="en-US"/>
              <a:t> Carbon Free Electricity</a:t>
            </a:r>
            <a:endParaRPr/>
          </a:p>
        </p:txBody>
      </p:sp>
      <p:sp>
        <p:nvSpPr>
          <p:cNvPr id="35" name="Google Shape;123;p18">
            <a:extLst>
              <a:ext uri="{FF2B5EF4-FFF2-40B4-BE49-F238E27FC236}">
                <a16:creationId xmlns:a16="http://schemas.microsoft.com/office/drawing/2014/main" id="{B3537F86-FFCC-8E93-304C-58F2D4676895}"/>
              </a:ext>
            </a:extLst>
          </p:cNvPr>
          <p:cNvSpPr txBox="1">
            <a:spLocks noGrp="1"/>
          </p:cNvSpPr>
          <p:nvPr>
            <p:ph type="body" idx="22" hasCustomPrompt="1"/>
          </p:nvPr>
        </p:nvSpPr>
        <p:spPr>
          <a:xfrm>
            <a:off x="2712268" y="3554695"/>
            <a:ext cx="1841757" cy="580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4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tabLst/>
              <a:defRPr sz="1200" b="1">
                <a:solidFill>
                  <a:schemeClr val="tx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3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90"/>
              <a:buNone/>
              <a:defRPr sz="11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45"/>
              <a:buNone/>
              <a:defRPr sz="105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r>
              <a:rPr lang="en-US"/>
              <a:t>Jeff Goldblum</a:t>
            </a:r>
          </a:p>
          <a:p>
            <a:r>
              <a:rPr lang="en-US"/>
              <a:t>Managing Director</a:t>
            </a:r>
          </a:p>
          <a:p>
            <a:r>
              <a:rPr lang="en-US"/>
              <a:t> Carbon Free Electricity</a:t>
            </a:r>
            <a:endParaRPr/>
          </a:p>
        </p:txBody>
      </p:sp>
      <p:sp>
        <p:nvSpPr>
          <p:cNvPr id="36" name="Google Shape;123;p18">
            <a:extLst>
              <a:ext uri="{FF2B5EF4-FFF2-40B4-BE49-F238E27FC236}">
                <a16:creationId xmlns:a16="http://schemas.microsoft.com/office/drawing/2014/main" id="{702D04E9-DEEF-1857-4765-9CDDE5F14A1D}"/>
              </a:ext>
            </a:extLst>
          </p:cNvPr>
          <p:cNvSpPr txBox="1">
            <a:spLocks noGrp="1"/>
          </p:cNvSpPr>
          <p:nvPr>
            <p:ph type="body" idx="23" hasCustomPrompt="1"/>
          </p:nvPr>
        </p:nvSpPr>
        <p:spPr>
          <a:xfrm>
            <a:off x="5065950" y="3554695"/>
            <a:ext cx="1841757" cy="580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4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tabLst/>
              <a:defRPr sz="1200" b="1">
                <a:solidFill>
                  <a:schemeClr val="tx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3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90"/>
              <a:buNone/>
              <a:defRPr sz="11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45"/>
              <a:buNone/>
              <a:defRPr sz="105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r>
              <a:rPr lang="en-US"/>
              <a:t>Jeff Goldblum</a:t>
            </a:r>
          </a:p>
          <a:p>
            <a:r>
              <a:rPr lang="en-US"/>
              <a:t>Managing Director</a:t>
            </a:r>
          </a:p>
          <a:p>
            <a:r>
              <a:rPr lang="en-US"/>
              <a:t> Carbon Free Electricity</a:t>
            </a:r>
            <a:endParaRPr/>
          </a:p>
        </p:txBody>
      </p:sp>
      <p:sp>
        <p:nvSpPr>
          <p:cNvPr id="37" name="Google Shape;123;p18">
            <a:extLst>
              <a:ext uri="{FF2B5EF4-FFF2-40B4-BE49-F238E27FC236}">
                <a16:creationId xmlns:a16="http://schemas.microsoft.com/office/drawing/2014/main" id="{E5B1B2A5-E5C0-5D29-1CE5-D52AA5BAA741}"/>
              </a:ext>
            </a:extLst>
          </p:cNvPr>
          <p:cNvSpPr txBox="1">
            <a:spLocks noGrp="1"/>
          </p:cNvSpPr>
          <p:nvPr>
            <p:ph type="body" idx="24" hasCustomPrompt="1"/>
          </p:nvPr>
        </p:nvSpPr>
        <p:spPr>
          <a:xfrm>
            <a:off x="7419630" y="3554695"/>
            <a:ext cx="1841757" cy="580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4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tabLst/>
              <a:defRPr sz="1200" b="1">
                <a:solidFill>
                  <a:schemeClr val="tx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3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90"/>
              <a:buNone/>
              <a:defRPr sz="11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45"/>
              <a:buNone/>
              <a:defRPr sz="105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r>
              <a:rPr lang="en-US"/>
              <a:t>Jeff Goldblum</a:t>
            </a:r>
          </a:p>
          <a:p>
            <a:r>
              <a:rPr lang="en-US"/>
              <a:t>Managing Director</a:t>
            </a:r>
          </a:p>
          <a:p>
            <a:r>
              <a:rPr lang="en-US"/>
              <a:t> Carbon Free Electricity</a:t>
            </a:r>
            <a:endParaRPr/>
          </a:p>
        </p:txBody>
      </p:sp>
      <p:sp>
        <p:nvSpPr>
          <p:cNvPr id="38" name="Google Shape;123;p18">
            <a:extLst>
              <a:ext uri="{FF2B5EF4-FFF2-40B4-BE49-F238E27FC236}">
                <a16:creationId xmlns:a16="http://schemas.microsoft.com/office/drawing/2014/main" id="{D6096CCD-4380-79DF-68DC-DF8E4223C4B4}"/>
              </a:ext>
            </a:extLst>
          </p:cNvPr>
          <p:cNvSpPr txBox="1">
            <a:spLocks noGrp="1"/>
          </p:cNvSpPr>
          <p:nvPr>
            <p:ph type="body" idx="25" hasCustomPrompt="1"/>
          </p:nvPr>
        </p:nvSpPr>
        <p:spPr>
          <a:xfrm>
            <a:off x="9773310" y="3554695"/>
            <a:ext cx="1841757" cy="580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4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tabLst/>
              <a:defRPr sz="1200" b="1">
                <a:solidFill>
                  <a:schemeClr val="tx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3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90"/>
              <a:buNone/>
              <a:defRPr sz="11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45"/>
              <a:buNone/>
              <a:defRPr sz="105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r>
              <a:rPr lang="en-US"/>
              <a:t>Jeff Goldblum</a:t>
            </a:r>
          </a:p>
          <a:p>
            <a:r>
              <a:rPr lang="en-US"/>
              <a:t>Managing Director</a:t>
            </a:r>
          </a:p>
          <a:p>
            <a:r>
              <a:rPr lang="en-US"/>
              <a:t> Carbon Free Electricity</a:t>
            </a:r>
            <a:endParaRPr/>
          </a:p>
        </p:txBody>
      </p:sp>
      <p:sp>
        <p:nvSpPr>
          <p:cNvPr id="39" name="Google Shape;124;p18">
            <a:extLst>
              <a:ext uri="{FF2B5EF4-FFF2-40B4-BE49-F238E27FC236}">
                <a16:creationId xmlns:a16="http://schemas.microsoft.com/office/drawing/2014/main" id="{673B3A4F-6271-7B64-D9F0-7808B0FA4BE9}"/>
              </a:ext>
            </a:extLst>
          </p:cNvPr>
          <p:cNvSpPr>
            <a:spLocks noGrp="1"/>
          </p:cNvSpPr>
          <p:nvPr>
            <p:ph type="pic" idx="28"/>
          </p:nvPr>
        </p:nvSpPr>
        <p:spPr>
          <a:xfrm>
            <a:off x="5140959" y="4289294"/>
            <a:ext cx="1691740" cy="1676051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0" name="Google Shape;125;p18">
            <a:extLst>
              <a:ext uri="{FF2B5EF4-FFF2-40B4-BE49-F238E27FC236}">
                <a16:creationId xmlns:a16="http://schemas.microsoft.com/office/drawing/2014/main" id="{C914AC69-DAB1-F536-842A-E97586C638A4}"/>
              </a:ext>
            </a:extLst>
          </p:cNvPr>
          <p:cNvSpPr>
            <a:spLocks noGrp="1"/>
          </p:cNvSpPr>
          <p:nvPr>
            <p:ph type="pic" idx="29"/>
          </p:nvPr>
        </p:nvSpPr>
        <p:spPr>
          <a:xfrm>
            <a:off x="7494640" y="4289294"/>
            <a:ext cx="1691740" cy="1676051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1" name="Google Shape;125;p18">
            <a:extLst>
              <a:ext uri="{FF2B5EF4-FFF2-40B4-BE49-F238E27FC236}">
                <a16:creationId xmlns:a16="http://schemas.microsoft.com/office/drawing/2014/main" id="{B9B3A298-16B0-6F26-1348-9838F5FAAF88}"/>
              </a:ext>
            </a:extLst>
          </p:cNvPr>
          <p:cNvSpPr>
            <a:spLocks noGrp="1"/>
          </p:cNvSpPr>
          <p:nvPr>
            <p:ph type="pic" idx="30"/>
          </p:nvPr>
        </p:nvSpPr>
        <p:spPr>
          <a:xfrm>
            <a:off x="9848320" y="4289294"/>
            <a:ext cx="1691740" cy="1676051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2" name="Google Shape;124;p18">
            <a:extLst>
              <a:ext uri="{FF2B5EF4-FFF2-40B4-BE49-F238E27FC236}">
                <a16:creationId xmlns:a16="http://schemas.microsoft.com/office/drawing/2014/main" id="{47FB4E62-76BD-9EF3-5350-D93D34BFF4D5}"/>
              </a:ext>
            </a:extLst>
          </p:cNvPr>
          <p:cNvSpPr>
            <a:spLocks noGrp="1"/>
          </p:cNvSpPr>
          <p:nvPr>
            <p:ph type="pic" idx="31"/>
          </p:nvPr>
        </p:nvSpPr>
        <p:spPr>
          <a:xfrm>
            <a:off x="2787278" y="4289294"/>
            <a:ext cx="1691740" cy="1676051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3" name="Google Shape;123;p18">
            <a:extLst>
              <a:ext uri="{FF2B5EF4-FFF2-40B4-BE49-F238E27FC236}">
                <a16:creationId xmlns:a16="http://schemas.microsoft.com/office/drawing/2014/main" id="{9171BDB4-D491-5149-8036-0D19FA460C92}"/>
              </a:ext>
            </a:extLst>
          </p:cNvPr>
          <p:cNvSpPr txBox="1">
            <a:spLocks noGrp="1"/>
          </p:cNvSpPr>
          <p:nvPr>
            <p:ph type="body" idx="32" hasCustomPrompt="1"/>
          </p:nvPr>
        </p:nvSpPr>
        <p:spPr>
          <a:xfrm>
            <a:off x="2712268" y="6091040"/>
            <a:ext cx="1841757" cy="580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4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tabLst/>
              <a:defRPr sz="1200" b="1">
                <a:solidFill>
                  <a:schemeClr val="tx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3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90"/>
              <a:buNone/>
              <a:defRPr sz="11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45"/>
              <a:buNone/>
              <a:defRPr sz="105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r>
              <a:rPr lang="en-US"/>
              <a:t>Jeff Goldblum</a:t>
            </a:r>
          </a:p>
          <a:p>
            <a:r>
              <a:rPr lang="en-US"/>
              <a:t>Managing Director</a:t>
            </a:r>
          </a:p>
          <a:p>
            <a:r>
              <a:rPr lang="en-US"/>
              <a:t> Carbon Free Electricity</a:t>
            </a:r>
            <a:endParaRPr/>
          </a:p>
        </p:txBody>
      </p:sp>
      <p:sp>
        <p:nvSpPr>
          <p:cNvPr id="44" name="Google Shape;123;p18">
            <a:extLst>
              <a:ext uri="{FF2B5EF4-FFF2-40B4-BE49-F238E27FC236}">
                <a16:creationId xmlns:a16="http://schemas.microsoft.com/office/drawing/2014/main" id="{11C922E8-FE9E-96FC-F0DA-8775800CD3D8}"/>
              </a:ext>
            </a:extLst>
          </p:cNvPr>
          <p:cNvSpPr txBox="1">
            <a:spLocks noGrp="1"/>
          </p:cNvSpPr>
          <p:nvPr>
            <p:ph type="body" idx="33" hasCustomPrompt="1"/>
          </p:nvPr>
        </p:nvSpPr>
        <p:spPr>
          <a:xfrm>
            <a:off x="5065950" y="6091040"/>
            <a:ext cx="1841757" cy="580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4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tabLst/>
              <a:defRPr sz="1200" b="1">
                <a:solidFill>
                  <a:schemeClr val="tx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3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90"/>
              <a:buNone/>
              <a:defRPr sz="11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45"/>
              <a:buNone/>
              <a:defRPr sz="105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r>
              <a:rPr lang="en-US"/>
              <a:t>Jeff Goldblum</a:t>
            </a:r>
          </a:p>
          <a:p>
            <a:r>
              <a:rPr lang="en-US"/>
              <a:t>Managing Director</a:t>
            </a:r>
          </a:p>
          <a:p>
            <a:r>
              <a:rPr lang="en-US"/>
              <a:t> Carbon Free Electricity</a:t>
            </a:r>
            <a:endParaRPr/>
          </a:p>
        </p:txBody>
      </p:sp>
      <p:sp>
        <p:nvSpPr>
          <p:cNvPr id="45" name="Google Shape;123;p18">
            <a:extLst>
              <a:ext uri="{FF2B5EF4-FFF2-40B4-BE49-F238E27FC236}">
                <a16:creationId xmlns:a16="http://schemas.microsoft.com/office/drawing/2014/main" id="{C5839A90-ED20-DACA-6574-E71FE832DD91}"/>
              </a:ext>
            </a:extLst>
          </p:cNvPr>
          <p:cNvSpPr txBox="1">
            <a:spLocks noGrp="1"/>
          </p:cNvSpPr>
          <p:nvPr>
            <p:ph type="body" idx="34" hasCustomPrompt="1"/>
          </p:nvPr>
        </p:nvSpPr>
        <p:spPr>
          <a:xfrm>
            <a:off x="7419630" y="6091040"/>
            <a:ext cx="1841757" cy="580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4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tabLst/>
              <a:defRPr sz="1200" b="1">
                <a:solidFill>
                  <a:schemeClr val="tx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3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90"/>
              <a:buNone/>
              <a:defRPr sz="11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45"/>
              <a:buNone/>
              <a:defRPr sz="105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r>
              <a:rPr lang="en-US"/>
              <a:t>Jeff Goldblum</a:t>
            </a:r>
          </a:p>
          <a:p>
            <a:r>
              <a:rPr lang="en-US"/>
              <a:t>Managing Director</a:t>
            </a:r>
          </a:p>
          <a:p>
            <a:r>
              <a:rPr lang="en-US"/>
              <a:t> Carbon Free Electricity</a:t>
            </a:r>
            <a:endParaRPr/>
          </a:p>
        </p:txBody>
      </p:sp>
      <p:sp>
        <p:nvSpPr>
          <p:cNvPr id="46" name="Google Shape;123;p18">
            <a:extLst>
              <a:ext uri="{FF2B5EF4-FFF2-40B4-BE49-F238E27FC236}">
                <a16:creationId xmlns:a16="http://schemas.microsoft.com/office/drawing/2014/main" id="{0702A4AD-DEFD-85F0-3299-23D4077723C3}"/>
              </a:ext>
            </a:extLst>
          </p:cNvPr>
          <p:cNvSpPr txBox="1">
            <a:spLocks noGrp="1"/>
          </p:cNvSpPr>
          <p:nvPr>
            <p:ph type="body" idx="35" hasCustomPrompt="1"/>
          </p:nvPr>
        </p:nvSpPr>
        <p:spPr>
          <a:xfrm>
            <a:off x="9773310" y="6091040"/>
            <a:ext cx="1841757" cy="580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4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tabLst/>
              <a:defRPr sz="1200" b="1">
                <a:solidFill>
                  <a:schemeClr val="tx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3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90"/>
              <a:buNone/>
              <a:defRPr sz="11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45"/>
              <a:buNone/>
              <a:defRPr sz="105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r>
              <a:rPr lang="en-US"/>
              <a:t>Jeff Goldblum</a:t>
            </a:r>
          </a:p>
          <a:p>
            <a:r>
              <a:rPr lang="en-US"/>
              <a:t>Managing Director</a:t>
            </a:r>
          </a:p>
          <a:p>
            <a:r>
              <a:rPr lang="en-US"/>
              <a:t> Carbon Free Electricity</a:t>
            </a:r>
            <a:endParaRPr/>
          </a:p>
        </p:txBody>
      </p:sp>
      <p:sp>
        <p:nvSpPr>
          <p:cNvPr id="50" name="Text Placeholder 12">
            <a:extLst>
              <a:ext uri="{FF2B5EF4-FFF2-40B4-BE49-F238E27FC236}">
                <a16:creationId xmlns:a16="http://schemas.microsoft.com/office/drawing/2014/main" id="{9B8595DF-49DC-C0FC-5361-92C1B7D419ED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376517" y="1299613"/>
            <a:ext cx="11456894" cy="39528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716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8288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optional subtitle, otherwise delete</a:t>
            </a:r>
          </a:p>
        </p:txBody>
      </p:sp>
    </p:spTree>
    <p:extLst>
      <p:ext uri="{BB962C8B-B14F-4D97-AF65-F5344CB8AC3E}">
        <p14:creationId xmlns:p14="http://schemas.microsoft.com/office/powerpoint/2010/main" val="30605006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ff Grid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4FF38BB3-081E-6A7F-F42B-47F1268787A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8246279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4FF38BB3-081E-6A7F-F42B-47F1268787A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 descr="Shape, arrow&#10;&#10;Description automatically generated">
            <a:extLst>
              <a:ext uri="{FF2B5EF4-FFF2-40B4-BE49-F238E27FC236}">
                <a16:creationId xmlns:a16="http://schemas.microsoft.com/office/drawing/2014/main" id="{039CF4D9-942A-86E5-632C-B6E8B5E0E66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2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 (Title Case)</a:t>
            </a:r>
          </a:p>
        </p:txBody>
      </p:sp>
      <p:sp>
        <p:nvSpPr>
          <p:cNvPr id="19" name="Google Shape;122;p18">
            <a:extLst>
              <a:ext uri="{FF2B5EF4-FFF2-40B4-BE49-F238E27FC236}">
                <a16:creationId xmlns:a16="http://schemas.microsoft.com/office/drawing/2014/main" id="{0532B908-BF49-E74B-BCC6-9617BE4F8AA0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433597" y="1752949"/>
            <a:ext cx="1691740" cy="1676051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20" name="Google Shape;123;p18">
            <a:extLst>
              <a:ext uri="{FF2B5EF4-FFF2-40B4-BE49-F238E27FC236}">
                <a16:creationId xmlns:a16="http://schemas.microsoft.com/office/drawing/2014/main" id="{8E688A9B-3B36-7D40-836C-EAACE60A77F3}"/>
              </a:ext>
            </a:extLst>
          </p:cNvPr>
          <p:cNvSpPr txBox="1">
            <a:spLocks noGrp="1"/>
          </p:cNvSpPr>
          <p:nvPr>
            <p:ph type="body" idx="14" hasCustomPrompt="1"/>
          </p:nvPr>
        </p:nvSpPr>
        <p:spPr>
          <a:xfrm>
            <a:off x="358588" y="3554695"/>
            <a:ext cx="1841757" cy="580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4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tabLst/>
              <a:defRPr sz="12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3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90"/>
              <a:buNone/>
              <a:defRPr sz="11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45"/>
              <a:buNone/>
              <a:defRPr sz="105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r>
              <a:rPr lang="en-US"/>
              <a:t>Jeff Goldblum</a:t>
            </a:r>
          </a:p>
          <a:p>
            <a:r>
              <a:rPr lang="en-US"/>
              <a:t>Managing Director</a:t>
            </a:r>
          </a:p>
          <a:p>
            <a:r>
              <a:rPr lang="en-US"/>
              <a:t> Carbon Free Electricity</a:t>
            </a:r>
            <a:endParaRPr/>
          </a:p>
        </p:txBody>
      </p:sp>
      <p:sp>
        <p:nvSpPr>
          <p:cNvPr id="21" name="Google Shape;124;p18">
            <a:extLst>
              <a:ext uri="{FF2B5EF4-FFF2-40B4-BE49-F238E27FC236}">
                <a16:creationId xmlns:a16="http://schemas.microsoft.com/office/drawing/2014/main" id="{F6F40275-8D02-144A-B846-2A29A2EA37FE}"/>
              </a:ext>
            </a:extLst>
          </p:cNvPr>
          <p:cNvSpPr>
            <a:spLocks noGrp="1"/>
          </p:cNvSpPr>
          <p:nvPr>
            <p:ph type="pic" idx="3"/>
          </p:nvPr>
        </p:nvSpPr>
        <p:spPr>
          <a:xfrm>
            <a:off x="5140959" y="1752949"/>
            <a:ext cx="1691740" cy="1676051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22" name="Google Shape;125;p18">
            <a:extLst>
              <a:ext uri="{FF2B5EF4-FFF2-40B4-BE49-F238E27FC236}">
                <a16:creationId xmlns:a16="http://schemas.microsoft.com/office/drawing/2014/main" id="{7ED45A51-8F2F-3B4F-A408-D5A1BDD80FA4}"/>
              </a:ext>
            </a:extLst>
          </p:cNvPr>
          <p:cNvSpPr>
            <a:spLocks noGrp="1"/>
          </p:cNvSpPr>
          <p:nvPr>
            <p:ph type="pic" idx="4"/>
          </p:nvPr>
        </p:nvSpPr>
        <p:spPr>
          <a:xfrm>
            <a:off x="7494640" y="1752949"/>
            <a:ext cx="1691740" cy="1676051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28" name="Google Shape;125;p18">
            <a:extLst>
              <a:ext uri="{FF2B5EF4-FFF2-40B4-BE49-F238E27FC236}">
                <a16:creationId xmlns:a16="http://schemas.microsoft.com/office/drawing/2014/main" id="{31572872-61C4-0944-83DF-C2DBB8871097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9848320" y="1752949"/>
            <a:ext cx="1691740" cy="1676051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30" name="Google Shape;124;p18">
            <a:extLst>
              <a:ext uri="{FF2B5EF4-FFF2-40B4-BE49-F238E27FC236}">
                <a16:creationId xmlns:a16="http://schemas.microsoft.com/office/drawing/2014/main" id="{14932AED-C193-2149-9998-487E19D934F5}"/>
              </a:ext>
            </a:extLst>
          </p:cNvPr>
          <p:cNvSpPr>
            <a:spLocks noGrp="1"/>
          </p:cNvSpPr>
          <p:nvPr>
            <p:ph type="pic" idx="19"/>
          </p:nvPr>
        </p:nvSpPr>
        <p:spPr>
          <a:xfrm>
            <a:off x="2787278" y="1752949"/>
            <a:ext cx="1691740" cy="1676051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3" name="Google Shape;122;p18">
            <a:extLst>
              <a:ext uri="{FF2B5EF4-FFF2-40B4-BE49-F238E27FC236}">
                <a16:creationId xmlns:a16="http://schemas.microsoft.com/office/drawing/2014/main" id="{C2666060-98A7-1940-99C1-131B045EA7BC}"/>
              </a:ext>
            </a:extLst>
          </p:cNvPr>
          <p:cNvSpPr>
            <a:spLocks noGrp="1"/>
          </p:cNvSpPr>
          <p:nvPr>
            <p:ph type="pic" idx="26"/>
          </p:nvPr>
        </p:nvSpPr>
        <p:spPr>
          <a:xfrm>
            <a:off x="433597" y="4289294"/>
            <a:ext cx="1691740" cy="1676051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4" name="Google Shape;123;p18">
            <a:extLst>
              <a:ext uri="{FF2B5EF4-FFF2-40B4-BE49-F238E27FC236}">
                <a16:creationId xmlns:a16="http://schemas.microsoft.com/office/drawing/2014/main" id="{20FB866F-8371-AD49-A00B-BB36354870FD}"/>
              </a:ext>
            </a:extLst>
          </p:cNvPr>
          <p:cNvSpPr txBox="1">
            <a:spLocks noGrp="1"/>
          </p:cNvSpPr>
          <p:nvPr>
            <p:ph type="body" idx="27" hasCustomPrompt="1"/>
          </p:nvPr>
        </p:nvSpPr>
        <p:spPr>
          <a:xfrm>
            <a:off x="358588" y="6091040"/>
            <a:ext cx="1841757" cy="580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4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tabLst/>
              <a:defRPr sz="12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3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90"/>
              <a:buNone/>
              <a:defRPr sz="11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45"/>
              <a:buNone/>
              <a:defRPr sz="105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r>
              <a:rPr lang="en-US"/>
              <a:t>Jeff Goldblum</a:t>
            </a:r>
          </a:p>
          <a:p>
            <a:r>
              <a:rPr lang="en-US"/>
              <a:t>Managing Director</a:t>
            </a:r>
          </a:p>
          <a:p>
            <a:r>
              <a:rPr lang="en-US"/>
              <a:t> Carbon Free Electricity</a:t>
            </a:r>
            <a:endParaRPr/>
          </a:p>
        </p:txBody>
      </p:sp>
      <p:sp>
        <p:nvSpPr>
          <p:cNvPr id="39" name="Google Shape;123;p18">
            <a:extLst>
              <a:ext uri="{FF2B5EF4-FFF2-40B4-BE49-F238E27FC236}">
                <a16:creationId xmlns:a16="http://schemas.microsoft.com/office/drawing/2014/main" id="{C74C0309-45BB-F249-A797-E12A8B0CAA0F}"/>
              </a:ext>
            </a:extLst>
          </p:cNvPr>
          <p:cNvSpPr txBox="1">
            <a:spLocks noGrp="1"/>
          </p:cNvSpPr>
          <p:nvPr>
            <p:ph type="body" idx="22" hasCustomPrompt="1"/>
          </p:nvPr>
        </p:nvSpPr>
        <p:spPr>
          <a:xfrm>
            <a:off x="2712268" y="3554695"/>
            <a:ext cx="1841757" cy="580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4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tabLst/>
              <a:defRPr sz="12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3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90"/>
              <a:buNone/>
              <a:defRPr sz="11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45"/>
              <a:buNone/>
              <a:defRPr sz="105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r>
              <a:rPr lang="en-US"/>
              <a:t>Jeff Goldblum</a:t>
            </a:r>
          </a:p>
          <a:p>
            <a:r>
              <a:rPr lang="en-US"/>
              <a:t>Managing Director</a:t>
            </a:r>
          </a:p>
          <a:p>
            <a:r>
              <a:rPr lang="en-US"/>
              <a:t> Carbon Free Electricity</a:t>
            </a:r>
            <a:endParaRPr/>
          </a:p>
        </p:txBody>
      </p:sp>
      <p:sp>
        <p:nvSpPr>
          <p:cNvPr id="40" name="Google Shape;123;p18">
            <a:extLst>
              <a:ext uri="{FF2B5EF4-FFF2-40B4-BE49-F238E27FC236}">
                <a16:creationId xmlns:a16="http://schemas.microsoft.com/office/drawing/2014/main" id="{E4FDCD6D-000D-A245-A4BF-05A2575491BA}"/>
              </a:ext>
            </a:extLst>
          </p:cNvPr>
          <p:cNvSpPr txBox="1">
            <a:spLocks noGrp="1"/>
          </p:cNvSpPr>
          <p:nvPr>
            <p:ph type="body" idx="23" hasCustomPrompt="1"/>
          </p:nvPr>
        </p:nvSpPr>
        <p:spPr>
          <a:xfrm>
            <a:off x="5065950" y="3554695"/>
            <a:ext cx="1841757" cy="580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4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tabLst/>
              <a:defRPr sz="12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3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90"/>
              <a:buNone/>
              <a:defRPr sz="11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45"/>
              <a:buNone/>
              <a:defRPr sz="105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r>
              <a:rPr lang="en-US"/>
              <a:t>Jeff Goldblum</a:t>
            </a:r>
          </a:p>
          <a:p>
            <a:r>
              <a:rPr lang="en-US"/>
              <a:t>Managing Director</a:t>
            </a:r>
          </a:p>
          <a:p>
            <a:r>
              <a:rPr lang="en-US"/>
              <a:t> Carbon Free Electricity</a:t>
            </a:r>
            <a:endParaRPr/>
          </a:p>
        </p:txBody>
      </p:sp>
      <p:sp>
        <p:nvSpPr>
          <p:cNvPr id="41" name="Google Shape;123;p18">
            <a:extLst>
              <a:ext uri="{FF2B5EF4-FFF2-40B4-BE49-F238E27FC236}">
                <a16:creationId xmlns:a16="http://schemas.microsoft.com/office/drawing/2014/main" id="{3A831482-5BDE-FF4E-B30E-1026BAA2EA0F}"/>
              </a:ext>
            </a:extLst>
          </p:cNvPr>
          <p:cNvSpPr txBox="1">
            <a:spLocks noGrp="1"/>
          </p:cNvSpPr>
          <p:nvPr>
            <p:ph type="body" idx="24" hasCustomPrompt="1"/>
          </p:nvPr>
        </p:nvSpPr>
        <p:spPr>
          <a:xfrm>
            <a:off x="7419630" y="3554695"/>
            <a:ext cx="1841757" cy="580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4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tabLst/>
              <a:defRPr sz="12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3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90"/>
              <a:buNone/>
              <a:defRPr sz="11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45"/>
              <a:buNone/>
              <a:defRPr sz="105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r>
              <a:rPr lang="en-US"/>
              <a:t>Jeff Goldblum</a:t>
            </a:r>
          </a:p>
          <a:p>
            <a:r>
              <a:rPr lang="en-US"/>
              <a:t>Managing Director</a:t>
            </a:r>
          </a:p>
          <a:p>
            <a:r>
              <a:rPr lang="en-US"/>
              <a:t> Carbon Free Electricity</a:t>
            </a:r>
            <a:endParaRPr/>
          </a:p>
        </p:txBody>
      </p:sp>
      <p:sp>
        <p:nvSpPr>
          <p:cNvPr id="42" name="Google Shape;123;p18">
            <a:extLst>
              <a:ext uri="{FF2B5EF4-FFF2-40B4-BE49-F238E27FC236}">
                <a16:creationId xmlns:a16="http://schemas.microsoft.com/office/drawing/2014/main" id="{4546382D-8882-A545-B1CF-15263A21D3EE}"/>
              </a:ext>
            </a:extLst>
          </p:cNvPr>
          <p:cNvSpPr txBox="1">
            <a:spLocks noGrp="1"/>
          </p:cNvSpPr>
          <p:nvPr>
            <p:ph type="body" idx="25" hasCustomPrompt="1"/>
          </p:nvPr>
        </p:nvSpPr>
        <p:spPr>
          <a:xfrm>
            <a:off x="9773310" y="3554695"/>
            <a:ext cx="1841757" cy="580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4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tabLst/>
              <a:defRPr sz="12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3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90"/>
              <a:buNone/>
              <a:defRPr sz="11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45"/>
              <a:buNone/>
              <a:defRPr sz="105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r>
              <a:rPr lang="en-US"/>
              <a:t>Jeff Goldblum</a:t>
            </a:r>
          </a:p>
          <a:p>
            <a:r>
              <a:rPr lang="en-US"/>
              <a:t>Managing Director</a:t>
            </a:r>
          </a:p>
          <a:p>
            <a:r>
              <a:rPr lang="en-US"/>
              <a:t> Carbon Free Electricity</a:t>
            </a:r>
            <a:endParaRPr/>
          </a:p>
        </p:txBody>
      </p:sp>
      <p:sp>
        <p:nvSpPr>
          <p:cNvPr id="45" name="Google Shape;124;p18">
            <a:extLst>
              <a:ext uri="{FF2B5EF4-FFF2-40B4-BE49-F238E27FC236}">
                <a16:creationId xmlns:a16="http://schemas.microsoft.com/office/drawing/2014/main" id="{048F078B-0B26-E845-95C4-A5BC3DAE7DEF}"/>
              </a:ext>
            </a:extLst>
          </p:cNvPr>
          <p:cNvSpPr>
            <a:spLocks noGrp="1"/>
          </p:cNvSpPr>
          <p:nvPr>
            <p:ph type="pic" idx="28"/>
          </p:nvPr>
        </p:nvSpPr>
        <p:spPr>
          <a:xfrm>
            <a:off x="5140959" y="4289294"/>
            <a:ext cx="1691740" cy="1676051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6" name="Google Shape;125;p18">
            <a:extLst>
              <a:ext uri="{FF2B5EF4-FFF2-40B4-BE49-F238E27FC236}">
                <a16:creationId xmlns:a16="http://schemas.microsoft.com/office/drawing/2014/main" id="{6CEC20E0-587A-6A43-8A52-657AC4D28672}"/>
              </a:ext>
            </a:extLst>
          </p:cNvPr>
          <p:cNvSpPr>
            <a:spLocks noGrp="1"/>
          </p:cNvSpPr>
          <p:nvPr>
            <p:ph type="pic" idx="29"/>
          </p:nvPr>
        </p:nvSpPr>
        <p:spPr>
          <a:xfrm>
            <a:off x="7494640" y="4289294"/>
            <a:ext cx="1691740" cy="1676051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7" name="Google Shape;125;p18">
            <a:extLst>
              <a:ext uri="{FF2B5EF4-FFF2-40B4-BE49-F238E27FC236}">
                <a16:creationId xmlns:a16="http://schemas.microsoft.com/office/drawing/2014/main" id="{2E75B1BE-EDC4-624B-BEEC-B3466BCA2776}"/>
              </a:ext>
            </a:extLst>
          </p:cNvPr>
          <p:cNvSpPr>
            <a:spLocks noGrp="1"/>
          </p:cNvSpPr>
          <p:nvPr>
            <p:ph type="pic" idx="30"/>
          </p:nvPr>
        </p:nvSpPr>
        <p:spPr>
          <a:xfrm>
            <a:off x="9848320" y="4289294"/>
            <a:ext cx="1691740" cy="1676051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8" name="Google Shape;124;p18">
            <a:extLst>
              <a:ext uri="{FF2B5EF4-FFF2-40B4-BE49-F238E27FC236}">
                <a16:creationId xmlns:a16="http://schemas.microsoft.com/office/drawing/2014/main" id="{7CFF926D-58F4-694E-A25A-8D2054C0159B}"/>
              </a:ext>
            </a:extLst>
          </p:cNvPr>
          <p:cNvSpPr>
            <a:spLocks noGrp="1"/>
          </p:cNvSpPr>
          <p:nvPr>
            <p:ph type="pic" idx="31"/>
          </p:nvPr>
        </p:nvSpPr>
        <p:spPr>
          <a:xfrm>
            <a:off x="2787278" y="4289294"/>
            <a:ext cx="1691740" cy="1676051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9" name="Google Shape;123;p18">
            <a:extLst>
              <a:ext uri="{FF2B5EF4-FFF2-40B4-BE49-F238E27FC236}">
                <a16:creationId xmlns:a16="http://schemas.microsoft.com/office/drawing/2014/main" id="{FC670E76-4037-C84D-B58E-FCC23D4F83A2}"/>
              </a:ext>
            </a:extLst>
          </p:cNvPr>
          <p:cNvSpPr txBox="1">
            <a:spLocks noGrp="1"/>
          </p:cNvSpPr>
          <p:nvPr>
            <p:ph type="body" idx="32" hasCustomPrompt="1"/>
          </p:nvPr>
        </p:nvSpPr>
        <p:spPr>
          <a:xfrm>
            <a:off x="2712268" y="6091040"/>
            <a:ext cx="1841757" cy="580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4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tabLst/>
              <a:defRPr sz="12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3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90"/>
              <a:buNone/>
              <a:defRPr sz="11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45"/>
              <a:buNone/>
              <a:defRPr sz="105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r>
              <a:rPr lang="en-US"/>
              <a:t>Jeff Goldblum</a:t>
            </a:r>
          </a:p>
          <a:p>
            <a:r>
              <a:rPr lang="en-US"/>
              <a:t>Managing Director</a:t>
            </a:r>
          </a:p>
          <a:p>
            <a:r>
              <a:rPr lang="en-US"/>
              <a:t> Carbon Free Electricity</a:t>
            </a:r>
            <a:endParaRPr/>
          </a:p>
        </p:txBody>
      </p:sp>
      <p:sp>
        <p:nvSpPr>
          <p:cNvPr id="50" name="Google Shape;123;p18">
            <a:extLst>
              <a:ext uri="{FF2B5EF4-FFF2-40B4-BE49-F238E27FC236}">
                <a16:creationId xmlns:a16="http://schemas.microsoft.com/office/drawing/2014/main" id="{BBF80BA8-CB6A-EB4C-B234-E7FB373619D6}"/>
              </a:ext>
            </a:extLst>
          </p:cNvPr>
          <p:cNvSpPr txBox="1">
            <a:spLocks noGrp="1"/>
          </p:cNvSpPr>
          <p:nvPr>
            <p:ph type="body" idx="33" hasCustomPrompt="1"/>
          </p:nvPr>
        </p:nvSpPr>
        <p:spPr>
          <a:xfrm>
            <a:off x="5065950" y="6091040"/>
            <a:ext cx="1841757" cy="580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4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tabLst/>
              <a:defRPr sz="12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3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90"/>
              <a:buNone/>
              <a:defRPr sz="11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45"/>
              <a:buNone/>
              <a:defRPr sz="105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r>
              <a:rPr lang="en-US"/>
              <a:t>Jeff Goldblum</a:t>
            </a:r>
          </a:p>
          <a:p>
            <a:r>
              <a:rPr lang="en-US"/>
              <a:t>Managing Director</a:t>
            </a:r>
          </a:p>
          <a:p>
            <a:r>
              <a:rPr lang="en-US"/>
              <a:t> Carbon Free Electricity</a:t>
            </a:r>
            <a:endParaRPr/>
          </a:p>
        </p:txBody>
      </p:sp>
      <p:sp>
        <p:nvSpPr>
          <p:cNvPr id="51" name="Google Shape;123;p18">
            <a:extLst>
              <a:ext uri="{FF2B5EF4-FFF2-40B4-BE49-F238E27FC236}">
                <a16:creationId xmlns:a16="http://schemas.microsoft.com/office/drawing/2014/main" id="{6BCECCDF-36A1-014C-B7F3-0721DD1E63CB}"/>
              </a:ext>
            </a:extLst>
          </p:cNvPr>
          <p:cNvSpPr txBox="1">
            <a:spLocks noGrp="1"/>
          </p:cNvSpPr>
          <p:nvPr>
            <p:ph type="body" idx="34" hasCustomPrompt="1"/>
          </p:nvPr>
        </p:nvSpPr>
        <p:spPr>
          <a:xfrm>
            <a:off x="7419630" y="6091040"/>
            <a:ext cx="1841757" cy="580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4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tabLst/>
              <a:defRPr sz="12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3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90"/>
              <a:buNone/>
              <a:defRPr sz="11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45"/>
              <a:buNone/>
              <a:defRPr sz="105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r>
              <a:rPr lang="en-US"/>
              <a:t>Jeff Goldblum</a:t>
            </a:r>
          </a:p>
          <a:p>
            <a:r>
              <a:rPr lang="en-US"/>
              <a:t>Managing Director</a:t>
            </a:r>
          </a:p>
          <a:p>
            <a:r>
              <a:rPr lang="en-US"/>
              <a:t> Carbon Free Electricity</a:t>
            </a:r>
            <a:endParaRPr/>
          </a:p>
        </p:txBody>
      </p:sp>
      <p:sp>
        <p:nvSpPr>
          <p:cNvPr id="52" name="Google Shape;123;p18">
            <a:extLst>
              <a:ext uri="{FF2B5EF4-FFF2-40B4-BE49-F238E27FC236}">
                <a16:creationId xmlns:a16="http://schemas.microsoft.com/office/drawing/2014/main" id="{68D18242-DD52-4841-A6FF-C2A1363BBE51}"/>
              </a:ext>
            </a:extLst>
          </p:cNvPr>
          <p:cNvSpPr txBox="1">
            <a:spLocks noGrp="1"/>
          </p:cNvSpPr>
          <p:nvPr>
            <p:ph type="body" idx="35" hasCustomPrompt="1"/>
          </p:nvPr>
        </p:nvSpPr>
        <p:spPr>
          <a:xfrm>
            <a:off x="9773310" y="6091040"/>
            <a:ext cx="1841757" cy="580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4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tabLst/>
              <a:defRPr sz="12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3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90"/>
              <a:buNone/>
              <a:defRPr sz="11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45"/>
              <a:buNone/>
              <a:defRPr sz="105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r>
              <a:rPr lang="en-US"/>
              <a:t>Jeff Goldblum</a:t>
            </a:r>
          </a:p>
          <a:p>
            <a:r>
              <a:rPr lang="en-US"/>
              <a:t>Managing Director</a:t>
            </a:r>
          </a:p>
          <a:p>
            <a:r>
              <a:rPr lang="en-US"/>
              <a:t> Carbon Free Electricity</a:t>
            </a:r>
            <a:endParaRPr/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23EF8E8A-7E37-8E0F-8231-81DF07182C07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376517" y="1299613"/>
            <a:ext cx="11456894" cy="39528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716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8288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optional subtitle, otherwise delete</a:t>
            </a:r>
          </a:p>
        </p:txBody>
      </p:sp>
    </p:spTree>
    <p:extLst>
      <p:ext uri="{BB962C8B-B14F-4D97-AF65-F5344CB8AC3E}">
        <p14:creationId xmlns:p14="http://schemas.microsoft.com/office/powerpoint/2010/main" val="21548960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ff Grid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CFE29865-5B45-AC08-8269-E7D265D0874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52168686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CFE29865-5B45-AC08-8269-E7D265D0874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9" name="Picture 48" descr="Shape&#10;&#10;Description automatically generated with medium confidence">
            <a:extLst>
              <a:ext uri="{FF2B5EF4-FFF2-40B4-BE49-F238E27FC236}">
                <a16:creationId xmlns:a16="http://schemas.microsoft.com/office/drawing/2014/main" id="{792C627F-CEB3-6FC4-F056-5A0C790FDB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/>
          <a:p>
            <a:r>
              <a:rPr lang="en-US" dirty="0"/>
              <a:t>Click to Edit Title (Title Case)</a:t>
            </a:r>
          </a:p>
        </p:txBody>
      </p:sp>
      <p:sp>
        <p:nvSpPr>
          <p:cNvPr id="50" name="Text Placeholder 12">
            <a:extLst>
              <a:ext uri="{FF2B5EF4-FFF2-40B4-BE49-F238E27FC236}">
                <a16:creationId xmlns:a16="http://schemas.microsoft.com/office/drawing/2014/main" id="{9B8595DF-49DC-C0FC-5361-92C1B7D419ED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376517" y="1299613"/>
            <a:ext cx="11456894" cy="39528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716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8288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optional subtitle, otherwise delete</a:t>
            </a:r>
          </a:p>
        </p:txBody>
      </p:sp>
      <p:sp>
        <p:nvSpPr>
          <p:cNvPr id="3" name="Text Placeholder 67">
            <a:extLst>
              <a:ext uri="{FF2B5EF4-FFF2-40B4-BE49-F238E27FC236}">
                <a16:creationId xmlns:a16="http://schemas.microsoft.com/office/drawing/2014/main" id="{75EBD5B0-2D36-40FC-5419-05FA59CF7B19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2203114" y="2192047"/>
            <a:ext cx="1959549" cy="12842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z="2000" dirty="0"/>
              <a:t>Jamie Doe</a:t>
            </a:r>
          </a:p>
          <a:p>
            <a:pPr lvl="0"/>
            <a:r>
              <a:rPr lang="en-US" sz="1600" dirty="0"/>
              <a:t>Title</a:t>
            </a:r>
          </a:p>
          <a:p>
            <a:pPr lvl="0"/>
            <a:r>
              <a:rPr lang="en-US" sz="1600" dirty="0" err="1"/>
              <a:t>email@rmi.org</a:t>
            </a:r>
            <a:endParaRPr lang="en-US" sz="1600" dirty="0"/>
          </a:p>
          <a:p>
            <a:pPr lvl="0"/>
            <a:r>
              <a:rPr lang="en-US" sz="1600" dirty="0"/>
              <a:t>303.000.0000</a:t>
            </a:r>
            <a:endParaRPr lang="en-US" sz="2000" dirty="0"/>
          </a:p>
        </p:txBody>
      </p:sp>
      <p:sp>
        <p:nvSpPr>
          <p:cNvPr id="5" name="Google Shape;124;p18">
            <a:extLst>
              <a:ext uri="{FF2B5EF4-FFF2-40B4-BE49-F238E27FC236}">
                <a16:creationId xmlns:a16="http://schemas.microsoft.com/office/drawing/2014/main" id="{8E30D375-E9AA-D866-D6FE-97382C77EE7B}"/>
              </a:ext>
            </a:extLst>
          </p:cNvPr>
          <p:cNvSpPr>
            <a:spLocks noGrp="1"/>
          </p:cNvSpPr>
          <p:nvPr>
            <p:ph type="pic" idx="37"/>
          </p:nvPr>
        </p:nvSpPr>
        <p:spPr>
          <a:xfrm>
            <a:off x="7851677" y="4023809"/>
            <a:ext cx="1321077" cy="1308825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6" name="Google Shape;124;p18">
            <a:extLst>
              <a:ext uri="{FF2B5EF4-FFF2-40B4-BE49-F238E27FC236}">
                <a16:creationId xmlns:a16="http://schemas.microsoft.com/office/drawing/2014/main" id="{47798A1C-0033-531D-3A3E-642786EB79FE}"/>
              </a:ext>
            </a:extLst>
          </p:cNvPr>
          <p:cNvSpPr>
            <a:spLocks noGrp="1"/>
          </p:cNvSpPr>
          <p:nvPr>
            <p:ph type="pic" idx="38"/>
          </p:nvPr>
        </p:nvSpPr>
        <p:spPr>
          <a:xfrm>
            <a:off x="4301394" y="4023809"/>
            <a:ext cx="1321077" cy="1308825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7" name="Google Shape;124;p18">
            <a:extLst>
              <a:ext uri="{FF2B5EF4-FFF2-40B4-BE49-F238E27FC236}">
                <a16:creationId xmlns:a16="http://schemas.microsoft.com/office/drawing/2014/main" id="{7F923CF6-4B02-3F37-B481-D6183F14849B}"/>
              </a:ext>
            </a:extLst>
          </p:cNvPr>
          <p:cNvSpPr>
            <a:spLocks noGrp="1"/>
          </p:cNvSpPr>
          <p:nvPr>
            <p:ph type="pic" idx="39"/>
          </p:nvPr>
        </p:nvSpPr>
        <p:spPr>
          <a:xfrm>
            <a:off x="747210" y="4023809"/>
            <a:ext cx="1321077" cy="1308825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8" name="Google Shape;124;p18">
            <a:extLst>
              <a:ext uri="{FF2B5EF4-FFF2-40B4-BE49-F238E27FC236}">
                <a16:creationId xmlns:a16="http://schemas.microsoft.com/office/drawing/2014/main" id="{35DD707C-7A11-4BBF-5179-669742737713}"/>
              </a:ext>
            </a:extLst>
          </p:cNvPr>
          <p:cNvSpPr>
            <a:spLocks noGrp="1"/>
          </p:cNvSpPr>
          <p:nvPr>
            <p:ph type="pic" idx="40"/>
          </p:nvPr>
        </p:nvSpPr>
        <p:spPr>
          <a:xfrm>
            <a:off x="7851677" y="2107924"/>
            <a:ext cx="1321077" cy="1308825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9" name="Google Shape;124;p18">
            <a:extLst>
              <a:ext uri="{FF2B5EF4-FFF2-40B4-BE49-F238E27FC236}">
                <a16:creationId xmlns:a16="http://schemas.microsoft.com/office/drawing/2014/main" id="{51B284FC-1BFC-2CF3-C43B-A2C3EBE5E77A}"/>
              </a:ext>
            </a:extLst>
          </p:cNvPr>
          <p:cNvSpPr>
            <a:spLocks noGrp="1"/>
          </p:cNvSpPr>
          <p:nvPr>
            <p:ph type="pic" idx="41"/>
          </p:nvPr>
        </p:nvSpPr>
        <p:spPr>
          <a:xfrm>
            <a:off x="4301395" y="2107924"/>
            <a:ext cx="1321077" cy="1308825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10" name="Google Shape;124;p18">
            <a:extLst>
              <a:ext uri="{FF2B5EF4-FFF2-40B4-BE49-F238E27FC236}">
                <a16:creationId xmlns:a16="http://schemas.microsoft.com/office/drawing/2014/main" id="{14F6A2B0-EDE8-E961-2392-A3D91EE99262}"/>
              </a:ext>
            </a:extLst>
          </p:cNvPr>
          <p:cNvSpPr>
            <a:spLocks noGrp="1"/>
          </p:cNvSpPr>
          <p:nvPr>
            <p:ph type="pic" idx="19"/>
          </p:nvPr>
        </p:nvSpPr>
        <p:spPr>
          <a:xfrm>
            <a:off x="747210" y="2107924"/>
            <a:ext cx="1321077" cy="1308825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E263E4-394D-5464-A5AF-B69B0C1C1003}"/>
              </a:ext>
            </a:extLst>
          </p:cNvPr>
          <p:cNvSpPr txBox="1"/>
          <p:nvPr userDrawn="1"/>
        </p:nvSpPr>
        <p:spPr>
          <a:xfrm>
            <a:off x="5757300" y="4114961"/>
            <a:ext cx="177017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Jamie Doe</a:t>
            </a:r>
          </a:p>
          <a:p>
            <a:r>
              <a:rPr lang="en-US" sz="16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  <a:p>
            <a:r>
              <a:rPr lang="en-US" sz="160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email@rmi.org</a:t>
            </a:r>
            <a:endParaRPr lang="en-US" sz="160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US" sz="16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303.000.0000</a:t>
            </a:r>
          </a:p>
        </p:txBody>
      </p:sp>
      <p:sp>
        <p:nvSpPr>
          <p:cNvPr id="12" name="Text Placeholder 67">
            <a:extLst>
              <a:ext uri="{FF2B5EF4-FFF2-40B4-BE49-F238E27FC236}">
                <a16:creationId xmlns:a16="http://schemas.microsoft.com/office/drawing/2014/main" id="{A38A0617-96C2-14B7-6B11-D35EB75A3092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342453" y="4105496"/>
            <a:ext cx="1959549" cy="12842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z="2000" dirty="0"/>
              <a:t>Jamie Doe</a:t>
            </a:r>
          </a:p>
          <a:p>
            <a:pPr lvl="0"/>
            <a:r>
              <a:rPr lang="en-US" sz="1600" dirty="0"/>
              <a:t>Title</a:t>
            </a:r>
          </a:p>
          <a:p>
            <a:pPr lvl="0"/>
            <a:r>
              <a:rPr lang="en-US" sz="1600" dirty="0" err="1"/>
              <a:t>email@rmi.org</a:t>
            </a:r>
            <a:endParaRPr lang="en-US" sz="1600" dirty="0"/>
          </a:p>
          <a:p>
            <a:pPr lvl="0"/>
            <a:r>
              <a:rPr lang="en-US" sz="1600" dirty="0"/>
              <a:t>303.000.0000</a:t>
            </a:r>
            <a:endParaRPr lang="en-US" sz="2000" dirty="0"/>
          </a:p>
        </p:txBody>
      </p:sp>
      <p:sp>
        <p:nvSpPr>
          <p:cNvPr id="13" name="Text Placeholder 67">
            <a:extLst>
              <a:ext uri="{FF2B5EF4-FFF2-40B4-BE49-F238E27FC236}">
                <a16:creationId xmlns:a16="http://schemas.microsoft.com/office/drawing/2014/main" id="{390640A1-9AE8-B98D-B1E9-94ABBD53DEBE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747476" y="4105496"/>
            <a:ext cx="1959549" cy="12842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z="2000" dirty="0"/>
              <a:t>Jamie Doe</a:t>
            </a:r>
          </a:p>
          <a:p>
            <a:pPr lvl="0"/>
            <a:r>
              <a:rPr lang="en-US" sz="1600" dirty="0"/>
              <a:t>Title</a:t>
            </a:r>
          </a:p>
          <a:p>
            <a:pPr lvl="0"/>
            <a:r>
              <a:rPr lang="en-US" sz="1600" dirty="0" err="1"/>
              <a:t>email@rmi.org</a:t>
            </a:r>
            <a:endParaRPr lang="en-US" sz="1600" dirty="0"/>
          </a:p>
          <a:p>
            <a:pPr lvl="0"/>
            <a:r>
              <a:rPr lang="en-US" sz="1600" dirty="0"/>
              <a:t>303.000.0000</a:t>
            </a:r>
            <a:endParaRPr lang="en-US" sz="2000" dirty="0"/>
          </a:p>
        </p:txBody>
      </p:sp>
      <p:sp>
        <p:nvSpPr>
          <p:cNvPr id="14" name="Text Placeholder 67">
            <a:extLst>
              <a:ext uri="{FF2B5EF4-FFF2-40B4-BE49-F238E27FC236}">
                <a16:creationId xmlns:a16="http://schemas.microsoft.com/office/drawing/2014/main" id="{6AA2EBA3-28C6-7D40-E717-8A401741D303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203114" y="4105496"/>
            <a:ext cx="1959549" cy="12842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z="2000" dirty="0"/>
              <a:t>Jamie Doe</a:t>
            </a:r>
          </a:p>
          <a:p>
            <a:pPr lvl="0"/>
            <a:r>
              <a:rPr lang="en-US" sz="1600" dirty="0"/>
              <a:t>Title</a:t>
            </a:r>
          </a:p>
          <a:p>
            <a:pPr lvl="0"/>
            <a:r>
              <a:rPr lang="en-US" sz="1600" dirty="0" err="1"/>
              <a:t>email@rmi.org</a:t>
            </a:r>
            <a:endParaRPr lang="en-US" sz="1600" dirty="0"/>
          </a:p>
          <a:p>
            <a:pPr lvl="0"/>
            <a:r>
              <a:rPr lang="en-US" sz="1600" dirty="0"/>
              <a:t>303.000.0000</a:t>
            </a:r>
            <a:endParaRPr lang="en-US" sz="2000" dirty="0"/>
          </a:p>
        </p:txBody>
      </p:sp>
      <p:sp>
        <p:nvSpPr>
          <p:cNvPr id="15" name="Text Placeholder 67">
            <a:extLst>
              <a:ext uri="{FF2B5EF4-FFF2-40B4-BE49-F238E27FC236}">
                <a16:creationId xmlns:a16="http://schemas.microsoft.com/office/drawing/2014/main" id="{D52F1A7B-8438-82FF-F5ED-A0C7E3C298E5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342453" y="2192047"/>
            <a:ext cx="1959549" cy="12842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z="2000" dirty="0"/>
              <a:t>Jamie Doe</a:t>
            </a:r>
          </a:p>
          <a:p>
            <a:pPr lvl="0"/>
            <a:r>
              <a:rPr lang="en-US" sz="1600" dirty="0"/>
              <a:t>Title</a:t>
            </a:r>
          </a:p>
          <a:p>
            <a:pPr lvl="0"/>
            <a:r>
              <a:rPr lang="en-US" sz="1600" dirty="0" err="1"/>
              <a:t>email@rmi.org</a:t>
            </a:r>
            <a:endParaRPr lang="en-US" sz="1600" dirty="0"/>
          </a:p>
          <a:p>
            <a:pPr lvl="0"/>
            <a:r>
              <a:rPr lang="en-US" sz="1600" dirty="0"/>
              <a:t>303.000.0000</a:t>
            </a:r>
            <a:endParaRPr lang="en-US" sz="2000" dirty="0"/>
          </a:p>
        </p:txBody>
      </p:sp>
      <p:sp>
        <p:nvSpPr>
          <p:cNvPr id="16" name="Text Placeholder 67">
            <a:extLst>
              <a:ext uri="{FF2B5EF4-FFF2-40B4-BE49-F238E27FC236}">
                <a16:creationId xmlns:a16="http://schemas.microsoft.com/office/drawing/2014/main" id="{8A1490E0-C6F8-3A3E-3667-743BCFB1A9CA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5747476" y="2192047"/>
            <a:ext cx="1959549" cy="12842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z="2000" dirty="0"/>
              <a:t>Jamie Doe</a:t>
            </a:r>
          </a:p>
          <a:p>
            <a:pPr lvl="0"/>
            <a:r>
              <a:rPr lang="en-US" sz="1600" dirty="0"/>
              <a:t>Title</a:t>
            </a:r>
          </a:p>
          <a:p>
            <a:pPr lvl="0"/>
            <a:r>
              <a:rPr lang="en-US" sz="1600" dirty="0" err="1"/>
              <a:t>email@rmi.org</a:t>
            </a:r>
            <a:endParaRPr lang="en-US" sz="1600" dirty="0"/>
          </a:p>
          <a:p>
            <a:pPr lvl="0"/>
            <a:r>
              <a:rPr lang="en-US" sz="1600" dirty="0"/>
              <a:t>303.000.0000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61304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Cover Slid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1388A451-0CF5-1FDC-1820-E5C5F557C20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20722496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10" name="Object 9" hidden="1">
                        <a:extLst>
                          <a:ext uri="{FF2B5EF4-FFF2-40B4-BE49-F238E27FC236}">
                            <a16:creationId xmlns:a16="http://schemas.microsoft.com/office/drawing/2014/main" id="{1388A451-0CF5-1FDC-1820-E5C5F557C2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3A5568EF-90C8-6E68-C7E1-C59E51B3343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4577BB4F-C71B-ACE7-7C8C-D56C8F5D1E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9912" y="1366462"/>
            <a:ext cx="7842796" cy="2980859"/>
          </a:xfrm>
        </p:spPr>
        <p:txBody>
          <a:bodyPr vert="horz" bIns="0" anchor="b">
            <a:normAutofit/>
          </a:bodyPr>
          <a:lstStyle>
            <a:lvl1pPr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Click to Edit Title (Title Case)</a:t>
            </a:r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046375D0-7DC6-B4DF-9B87-E15179F1B3A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39912" y="4374310"/>
            <a:ext cx="7842796" cy="1500187"/>
          </a:xfrm>
        </p:spPr>
        <p:txBody>
          <a:bodyPr>
            <a:normAutofit/>
          </a:bodyPr>
          <a:lstStyle>
            <a:lvl1pPr marL="0" indent="0">
              <a:buNone/>
              <a:defRPr sz="3200" b="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Subtitle</a:t>
            </a:r>
          </a:p>
        </p:txBody>
      </p:sp>
      <p:pic>
        <p:nvPicPr>
          <p:cNvPr id="8" name="Picture 7" descr="A logo with blue letters&#10;&#10;AI-generated content may be incorrect.">
            <a:extLst>
              <a:ext uri="{FF2B5EF4-FFF2-40B4-BE49-F238E27FC236}">
                <a16:creationId xmlns:a16="http://schemas.microsoft.com/office/drawing/2014/main" id="{B7EA539A-3293-A5A3-500F-CAB3F810BB81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34253" y="215349"/>
            <a:ext cx="2629093" cy="107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34747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ff Grid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, arrow&#10;&#10;Description automatically generated">
            <a:extLst>
              <a:ext uri="{FF2B5EF4-FFF2-40B4-BE49-F238E27FC236}">
                <a16:creationId xmlns:a16="http://schemas.microsoft.com/office/drawing/2014/main" id="{039CF4D9-942A-86E5-632C-B6E8B5E0E66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2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8" name="Text Placeholder 67">
            <a:extLst>
              <a:ext uri="{FF2B5EF4-FFF2-40B4-BE49-F238E27FC236}">
                <a16:creationId xmlns:a16="http://schemas.microsoft.com/office/drawing/2014/main" id="{D566B9E9-502B-47DF-036E-9C6220B0DFE7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2203114" y="2192047"/>
            <a:ext cx="1959549" cy="12842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2000" dirty="0"/>
              <a:t>Jamie Doe</a:t>
            </a:r>
          </a:p>
          <a:p>
            <a:pPr lvl="0"/>
            <a:r>
              <a:rPr lang="en-US" sz="1600" dirty="0"/>
              <a:t>Title</a:t>
            </a:r>
          </a:p>
          <a:p>
            <a:pPr lvl="0"/>
            <a:r>
              <a:rPr lang="en-US" sz="1600" dirty="0" err="1"/>
              <a:t>email@rmi.org</a:t>
            </a:r>
            <a:endParaRPr lang="en-US" sz="1600" dirty="0"/>
          </a:p>
          <a:p>
            <a:pPr lvl="0"/>
            <a:r>
              <a:rPr lang="en-US" sz="1600" dirty="0"/>
              <a:t>303.000.0000</a:t>
            </a:r>
            <a:endParaRPr lang="en-US" sz="2000" dirty="0"/>
          </a:p>
        </p:txBody>
      </p:sp>
      <p:sp>
        <p:nvSpPr>
          <p:cNvPr id="62" name="Google Shape;124;p18">
            <a:extLst>
              <a:ext uri="{FF2B5EF4-FFF2-40B4-BE49-F238E27FC236}">
                <a16:creationId xmlns:a16="http://schemas.microsoft.com/office/drawing/2014/main" id="{D216BCF7-2174-1C4D-518C-69F5C53A2036}"/>
              </a:ext>
            </a:extLst>
          </p:cNvPr>
          <p:cNvSpPr>
            <a:spLocks noGrp="1"/>
          </p:cNvSpPr>
          <p:nvPr>
            <p:ph type="pic" idx="37"/>
          </p:nvPr>
        </p:nvSpPr>
        <p:spPr>
          <a:xfrm>
            <a:off x="7851677" y="4023809"/>
            <a:ext cx="1321077" cy="1308825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63" name="Google Shape;124;p18">
            <a:extLst>
              <a:ext uri="{FF2B5EF4-FFF2-40B4-BE49-F238E27FC236}">
                <a16:creationId xmlns:a16="http://schemas.microsoft.com/office/drawing/2014/main" id="{4EC3531B-34DB-BDFE-14F0-F01390FE08C8}"/>
              </a:ext>
            </a:extLst>
          </p:cNvPr>
          <p:cNvSpPr>
            <a:spLocks noGrp="1"/>
          </p:cNvSpPr>
          <p:nvPr>
            <p:ph type="pic" idx="38"/>
          </p:nvPr>
        </p:nvSpPr>
        <p:spPr>
          <a:xfrm>
            <a:off x="4301394" y="4023809"/>
            <a:ext cx="1321077" cy="1308825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64" name="Google Shape;124;p18">
            <a:extLst>
              <a:ext uri="{FF2B5EF4-FFF2-40B4-BE49-F238E27FC236}">
                <a16:creationId xmlns:a16="http://schemas.microsoft.com/office/drawing/2014/main" id="{6D00576B-C8E7-5839-7803-6D37FD7DD4E1}"/>
              </a:ext>
            </a:extLst>
          </p:cNvPr>
          <p:cNvSpPr>
            <a:spLocks noGrp="1"/>
          </p:cNvSpPr>
          <p:nvPr>
            <p:ph type="pic" idx="39"/>
          </p:nvPr>
        </p:nvSpPr>
        <p:spPr>
          <a:xfrm>
            <a:off x="747210" y="4023809"/>
            <a:ext cx="1321077" cy="1308825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65" name="Google Shape;124;p18">
            <a:extLst>
              <a:ext uri="{FF2B5EF4-FFF2-40B4-BE49-F238E27FC236}">
                <a16:creationId xmlns:a16="http://schemas.microsoft.com/office/drawing/2014/main" id="{78E2EFDC-700C-AE5F-B231-0E1A22DDA250}"/>
              </a:ext>
            </a:extLst>
          </p:cNvPr>
          <p:cNvSpPr>
            <a:spLocks noGrp="1"/>
          </p:cNvSpPr>
          <p:nvPr>
            <p:ph type="pic" idx="40"/>
          </p:nvPr>
        </p:nvSpPr>
        <p:spPr>
          <a:xfrm>
            <a:off x="7851677" y="2107924"/>
            <a:ext cx="1321077" cy="1308825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66" name="Google Shape;124;p18">
            <a:extLst>
              <a:ext uri="{FF2B5EF4-FFF2-40B4-BE49-F238E27FC236}">
                <a16:creationId xmlns:a16="http://schemas.microsoft.com/office/drawing/2014/main" id="{52F0B1E7-E6F4-3335-D7F5-AEE0957B02EA}"/>
              </a:ext>
            </a:extLst>
          </p:cNvPr>
          <p:cNvSpPr>
            <a:spLocks noGrp="1"/>
          </p:cNvSpPr>
          <p:nvPr>
            <p:ph type="pic" idx="41"/>
          </p:nvPr>
        </p:nvSpPr>
        <p:spPr>
          <a:xfrm>
            <a:off x="4301395" y="2107924"/>
            <a:ext cx="1321077" cy="1308825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4FF38BB3-081E-6A7F-F42B-47F1268787A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8246279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7772400" imgH="10058400" progId="TCLayout.ActiveDocument.1">
                  <p:embed/>
                </p:oleObj>
              </mc:Choice>
              <mc:Fallback>
                <p:oleObj name="think-cell Slide" r:id="rId4" imgW="7772400" imgH="1005840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4FF38BB3-081E-6A7F-F42B-47F1268787A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 (Title Case)</a:t>
            </a:r>
          </a:p>
        </p:txBody>
      </p:sp>
      <p:sp>
        <p:nvSpPr>
          <p:cNvPr id="30" name="Google Shape;124;p18">
            <a:extLst>
              <a:ext uri="{FF2B5EF4-FFF2-40B4-BE49-F238E27FC236}">
                <a16:creationId xmlns:a16="http://schemas.microsoft.com/office/drawing/2014/main" id="{14932AED-C193-2149-9998-487E19D934F5}"/>
              </a:ext>
            </a:extLst>
          </p:cNvPr>
          <p:cNvSpPr>
            <a:spLocks noGrp="1"/>
          </p:cNvSpPr>
          <p:nvPr>
            <p:ph type="pic" idx="19"/>
          </p:nvPr>
        </p:nvSpPr>
        <p:spPr>
          <a:xfrm>
            <a:off x="747210" y="2107924"/>
            <a:ext cx="1321077" cy="1308825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23EF8E8A-7E37-8E0F-8231-81DF07182C07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376517" y="1299613"/>
            <a:ext cx="11456894" cy="39528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716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8288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optional subtitle, otherwise delete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49E88F7-A414-D705-1139-F3758EE4891B}"/>
              </a:ext>
            </a:extLst>
          </p:cNvPr>
          <p:cNvSpPr txBox="1"/>
          <p:nvPr userDrawn="1"/>
        </p:nvSpPr>
        <p:spPr>
          <a:xfrm>
            <a:off x="5757300" y="4114961"/>
            <a:ext cx="177017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Jamie Doe</a:t>
            </a:r>
          </a:p>
          <a:p>
            <a:r>
              <a:rPr lang="en-US" sz="16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  <a:p>
            <a:r>
              <a:rPr lang="en-US" sz="160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email@rmi.org</a:t>
            </a:r>
            <a:endParaRPr lang="en-US" sz="160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US" sz="16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303.000.0000</a:t>
            </a:r>
          </a:p>
        </p:txBody>
      </p:sp>
      <p:sp>
        <p:nvSpPr>
          <p:cNvPr id="71" name="Text Placeholder 67">
            <a:extLst>
              <a:ext uri="{FF2B5EF4-FFF2-40B4-BE49-F238E27FC236}">
                <a16:creationId xmlns:a16="http://schemas.microsoft.com/office/drawing/2014/main" id="{861F5952-8D48-0D43-A40D-3AB0A7D699C9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342453" y="4105496"/>
            <a:ext cx="1959549" cy="12842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2000" dirty="0"/>
              <a:t>Jamie Doe</a:t>
            </a:r>
          </a:p>
          <a:p>
            <a:pPr lvl="0"/>
            <a:r>
              <a:rPr lang="en-US" sz="1600" dirty="0"/>
              <a:t>Title</a:t>
            </a:r>
          </a:p>
          <a:p>
            <a:pPr lvl="0"/>
            <a:r>
              <a:rPr lang="en-US" sz="1600" dirty="0" err="1"/>
              <a:t>email@rmi.org</a:t>
            </a:r>
            <a:endParaRPr lang="en-US" sz="1600" dirty="0"/>
          </a:p>
          <a:p>
            <a:pPr lvl="0"/>
            <a:r>
              <a:rPr lang="en-US" sz="1600" dirty="0"/>
              <a:t>303.000.0000</a:t>
            </a:r>
            <a:endParaRPr lang="en-US" sz="2000" dirty="0"/>
          </a:p>
        </p:txBody>
      </p:sp>
      <p:sp>
        <p:nvSpPr>
          <p:cNvPr id="72" name="Text Placeholder 67">
            <a:extLst>
              <a:ext uri="{FF2B5EF4-FFF2-40B4-BE49-F238E27FC236}">
                <a16:creationId xmlns:a16="http://schemas.microsoft.com/office/drawing/2014/main" id="{C020F0E1-0779-4146-5C91-98A42C03561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747476" y="4105496"/>
            <a:ext cx="1959549" cy="12842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2000" dirty="0"/>
              <a:t>Jamie Doe</a:t>
            </a:r>
          </a:p>
          <a:p>
            <a:pPr lvl="0"/>
            <a:r>
              <a:rPr lang="en-US" sz="1600" dirty="0"/>
              <a:t>Title</a:t>
            </a:r>
          </a:p>
          <a:p>
            <a:pPr lvl="0"/>
            <a:r>
              <a:rPr lang="en-US" sz="1600" dirty="0" err="1"/>
              <a:t>email@rmi.org</a:t>
            </a:r>
            <a:endParaRPr lang="en-US" sz="1600" dirty="0"/>
          </a:p>
          <a:p>
            <a:pPr lvl="0"/>
            <a:r>
              <a:rPr lang="en-US" sz="1600" dirty="0"/>
              <a:t>303.000.0000</a:t>
            </a:r>
            <a:endParaRPr lang="en-US" sz="2000" dirty="0"/>
          </a:p>
        </p:txBody>
      </p:sp>
      <p:sp>
        <p:nvSpPr>
          <p:cNvPr id="73" name="Text Placeholder 67">
            <a:extLst>
              <a:ext uri="{FF2B5EF4-FFF2-40B4-BE49-F238E27FC236}">
                <a16:creationId xmlns:a16="http://schemas.microsoft.com/office/drawing/2014/main" id="{84351E1C-F29F-1FA1-19B5-21B77B9CC36D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203114" y="4105496"/>
            <a:ext cx="1959549" cy="12842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2000" dirty="0"/>
              <a:t>Jamie Doe</a:t>
            </a:r>
          </a:p>
          <a:p>
            <a:pPr lvl="0"/>
            <a:r>
              <a:rPr lang="en-US" sz="1600" dirty="0"/>
              <a:t>Title</a:t>
            </a:r>
          </a:p>
          <a:p>
            <a:pPr lvl="0"/>
            <a:r>
              <a:rPr lang="en-US" sz="1600" dirty="0" err="1"/>
              <a:t>email@rmi.org</a:t>
            </a:r>
            <a:endParaRPr lang="en-US" sz="1600" dirty="0"/>
          </a:p>
          <a:p>
            <a:pPr lvl="0"/>
            <a:r>
              <a:rPr lang="en-US" sz="1600" dirty="0"/>
              <a:t>303.000.0000</a:t>
            </a:r>
            <a:endParaRPr lang="en-US" sz="2000" dirty="0"/>
          </a:p>
        </p:txBody>
      </p:sp>
      <p:sp>
        <p:nvSpPr>
          <p:cNvPr id="74" name="Text Placeholder 67">
            <a:extLst>
              <a:ext uri="{FF2B5EF4-FFF2-40B4-BE49-F238E27FC236}">
                <a16:creationId xmlns:a16="http://schemas.microsoft.com/office/drawing/2014/main" id="{06B22B4C-C9E5-F858-C29D-FEA76E5F5513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342453" y="2192047"/>
            <a:ext cx="1959549" cy="12842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2000" dirty="0"/>
              <a:t>Jamie Doe</a:t>
            </a:r>
          </a:p>
          <a:p>
            <a:pPr lvl="0"/>
            <a:r>
              <a:rPr lang="en-US" sz="1600" dirty="0"/>
              <a:t>Title</a:t>
            </a:r>
          </a:p>
          <a:p>
            <a:pPr lvl="0"/>
            <a:r>
              <a:rPr lang="en-US" sz="1600" dirty="0" err="1"/>
              <a:t>email@rmi.org</a:t>
            </a:r>
            <a:endParaRPr lang="en-US" sz="1600" dirty="0"/>
          </a:p>
          <a:p>
            <a:pPr lvl="0"/>
            <a:r>
              <a:rPr lang="en-US" sz="1600" dirty="0"/>
              <a:t>303.000.0000</a:t>
            </a:r>
            <a:endParaRPr lang="en-US" sz="2000" dirty="0"/>
          </a:p>
        </p:txBody>
      </p:sp>
      <p:sp>
        <p:nvSpPr>
          <p:cNvPr id="75" name="Text Placeholder 67">
            <a:extLst>
              <a:ext uri="{FF2B5EF4-FFF2-40B4-BE49-F238E27FC236}">
                <a16:creationId xmlns:a16="http://schemas.microsoft.com/office/drawing/2014/main" id="{CDC3B625-286A-A380-068F-69F90ED73123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5747476" y="2192047"/>
            <a:ext cx="1959549" cy="12842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2000" dirty="0"/>
              <a:t>Jamie Doe</a:t>
            </a:r>
          </a:p>
          <a:p>
            <a:pPr lvl="0"/>
            <a:r>
              <a:rPr lang="en-US" sz="1600" dirty="0"/>
              <a:t>Title</a:t>
            </a:r>
          </a:p>
          <a:p>
            <a:pPr lvl="0"/>
            <a:r>
              <a:rPr lang="en-US" sz="1600" dirty="0" err="1"/>
              <a:t>email@rmi.org</a:t>
            </a:r>
            <a:endParaRPr lang="en-US" sz="1600" dirty="0"/>
          </a:p>
          <a:p>
            <a:pPr lvl="0"/>
            <a:r>
              <a:rPr lang="en-US" sz="1600" dirty="0"/>
              <a:t>303.000.0000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3758203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Plain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1388A451-0CF5-1FDC-1820-E5C5F557C20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20722496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10" name="Object 9" hidden="1">
                        <a:extLst>
                          <a:ext uri="{FF2B5EF4-FFF2-40B4-BE49-F238E27FC236}">
                            <a16:creationId xmlns:a16="http://schemas.microsoft.com/office/drawing/2014/main" id="{1388A451-0CF5-1FDC-1820-E5C5F557C2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3A5568EF-90C8-6E68-C7E1-C59E51B3343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6820599B-B629-B046-8BC5-74BA54FB280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54426" y="398063"/>
            <a:ext cx="2317056" cy="59044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4577BB4F-C71B-ACE7-7C8C-D56C8F5D1E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9912" y="1147482"/>
            <a:ext cx="7842796" cy="3199840"/>
          </a:xfrm>
        </p:spPr>
        <p:txBody>
          <a:bodyPr vert="horz" bIns="0" anchor="b">
            <a:normAutofit/>
          </a:bodyPr>
          <a:lstStyle>
            <a:lvl1pPr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046375D0-7DC6-B4DF-9B87-E15179F1B3A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39912" y="4374310"/>
            <a:ext cx="7842796" cy="1500187"/>
          </a:xfrm>
        </p:spPr>
        <p:txBody>
          <a:bodyPr>
            <a:normAutofit/>
          </a:bodyPr>
          <a:lstStyle>
            <a:lvl1pPr marL="0" indent="0">
              <a:buNone/>
              <a:defRPr sz="3200" b="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065649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Plain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BDF9EA61-4A85-34BC-AF71-AD7FB233A53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23513493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BDF9EA61-4A85-34BC-AF71-AD7FB233A53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A016EBC-0AE7-5544-94E7-49E39F1A4F94}"/>
              </a:ext>
            </a:extLst>
          </p:cNvPr>
          <p:cNvSpPr txBox="1">
            <a:spLocks/>
          </p:cNvSpPr>
          <p:nvPr userDrawn="1"/>
        </p:nvSpPr>
        <p:spPr>
          <a:xfrm>
            <a:off x="37651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1" i="0" kern="1200">
                <a:solidFill>
                  <a:schemeClr val="tx1">
                    <a:tint val="75000"/>
                  </a:schemeClr>
                </a:solidFill>
                <a:latin typeface="Metropolis Semi Bold" pitchFamily="2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i="0">
                <a:solidFill>
                  <a:schemeClr val="bg1"/>
                </a:solidFill>
                <a:latin typeface="Metropolis Semi Bold" pitchFamily="2" charset="77"/>
              </a:rPr>
              <a:t>RMI – Energy. Transformed.</a:t>
            </a:r>
          </a:p>
        </p:txBody>
      </p:sp>
      <p:pic>
        <p:nvPicPr>
          <p:cNvPr id="2" name="Picture 1" descr="Shape, arrow&#10;&#10;Description automatically generated">
            <a:extLst>
              <a:ext uri="{FF2B5EF4-FFF2-40B4-BE49-F238E27FC236}">
                <a16:creationId xmlns:a16="http://schemas.microsoft.com/office/drawing/2014/main" id="{4C373811-7B46-23DF-36A6-A8CAEA4B1A5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2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0B37C241-D22E-8E2C-7944-D68F02C30B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9912" y="1147482"/>
            <a:ext cx="7842796" cy="3199840"/>
          </a:xfrm>
        </p:spPr>
        <p:txBody>
          <a:bodyPr vert="horz" bIns="0" anchor="b">
            <a:normAutofit/>
          </a:bodyPr>
          <a:lstStyle>
            <a:lvl1pPr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AA0AD1D3-AB9D-1E34-93FC-C41474E3652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39912" y="4374310"/>
            <a:ext cx="7842796" cy="1500187"/>
          </a:xfrm>
        </p:spPr>
        <p:txBody>
          <a:bodyPr>
            <a:normAutofit/>
          </a:bodyPr>
          <a:lstStyle>
            <a:lvl1pPr marL="0" indent="0">
              <a:buNone/>
              <a:defRPr sz="3200" b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Subtitle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EFC7BC-2AB4-2BEF-10C2-56D6DD654C7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39912" y="332509"/>
            <a:ext cx="2400318" cy="65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7619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bg2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F2C1335D-EFF2-8E4A-B10F-AFB9DE45ED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4263" r="-308"/>
          <a:stretch/>
        </p:blipFill>
        <p:spPr>
          <a:xfrm>
            <a:off x="-1" y="-3409"/>
            <a:ext cx="10049435" cy="6861409"/>
          </a:xfrm>
          <a:prstGeom prst="rect">
            <a:avLst/>
          </a:prstGeom>
        </p:spPr>
      </p:pic>
      <p:sp>
        <p:nvSpPr>
          <p:cNvPr id="18" name="Text Placeholder 67">
            <a:extLst>
              <a:ext uri="{FF2B5EF4-FFF2-40B4-BE49-F238E27FC236}">
                <a16:creationId xmlns:a16="http://schemas.microsoft.com/office/drawing/2014/main" id="{7E30AFFB-3FF4-4609-A33D-37F519F3D16D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2203114" y="3079066"/>
            <a:ext cx="3892886" cy="12842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2000" dirty="0"/>
              <a:t>Jamie Doe</a:t>
            </a:r>
          </a:p>
          <a:p>
            <a:pPr lvl="0"/>
            <a:r>
              <a:rPr lang="en-US" sz="1600" dirty="0"/>
              <a:t>Title</a:t>
            </a:r>
          </a:p>
          <a:p>
            <a:pPr lvl="0"/>
            <a:r>
              <a:rPr lang="en-US" sz="1600" dirty="0" err="1"/>
              <a:t>email@rmi.org</a:t>
            </a:r>
            <a:endParaRPr lang="en-US" sz="1600" dirty="0"/>
          </a:p>
          <a:p>
            <a:pPr lvl="0"/>
            <a:r>
              <a:rPr lang="en-US" sz="1600" dirty="0"/>
              <a:t>303.000.0000</a:t>
            </a:r>
            <a:endParaRPr lang="en-US" sz="2000" dirty="0"/>
          </a:p>
        </p:txBody>
      </p:sp>
      <p:sp>
        <p:nvSpPr>
          <p:cNvPr id="19" name="Google Shape;124;p18">
            <a:extLst>
              <a:ext uri="{FF2B5EF4-FFF2-40B4-BE49-F238E27FC236}">
                <a16:creationId xmlns:a16="http://schemas.microsoft.com/office/drawing/2014/main" id="{7DB11A3F-FC55-915A-563F-A9B6D1490FC1}"/>
              </a:ext>
            </a:extLst>
          </p:cNvPr>
          <p:cNvSpPr>
            <a:spLocks noGrp="1"/>
          </p:cNvSpPr>
          <p:nvPr>
            <p:ph type="pic" idx="39"/>
          </p:nvPr>
        </p:nvSpPr>
        <p:spPr>
          <a:xfrm>
            <a:off x="747210" y="4910828"/>
            <a:ext cx="1321077" cy="1308825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20" name="Google Shape;124;p18">
            <a:extLst>
              <a:ext uri="{FF2B5EF4-FFF2-40B4-BE49-F238E27FC236}">
                <a16:creationId xmlns:a16="http://schemas.microsoft.com/office/drawing/2014/main" id="{DD44AD33-2EB4-85EF-C135-6B45BFE1D7D5}"/>
              </a:ext>
            </a:extLst>
          </p:cNvPr>
          <p:cNvSpPr>
            <a:spLocks noGrp="1"/>
          </p:cNvSpPr>
          <p:nvPr>
            <p:ph type="pic" idx="19"/>
          </p:nvPr>
        </p:nvSpPr>
        <p:spPr>
          <a:xfrm>
            <a:off x="747210" y="2994943"/>
            <a:ext cx="1321077" cy="1308825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Sans"/>
              <a:buNone/>
              <a:defRPr sz="2000" b="0" i="0" u="none" strike="noStrike" cap="none">
                <a:noFill/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660"/>
              <a:buFont typeface="Merriweather San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21" name="Text Placeholder 67">
            <a:extLst>
              <a:ext uri="{FF2B5EF4-FFF2-40B4-BE49-F238E27FC236}">
                <a16:creationId xmlns:a16="http://schemas.microsoft.com/office/drawing/2014/main" id="{C52D346B-E417-C79E-4321-2B3DB4A5DD52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203114" y="4992515"/>
            <a:ext cx="3892886" cy="12842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2000" dirty="0"/>
              <a:t>Jamie Doe</a:t>
            </a:r>
          </a:p>
          <a:p>
            <a:pPr lvl="0"/>
            <a:r>
              <a:rPr lang="en-US" sz="1600" dirty="0"/>
              <a:t>Title</a:t>
            </a:r>
          </a:p>
          <a:p>
            <a:pPr lvl="0"/>
            <a:r>
              <a:rPr lang="en-US" sz="1600" dirty="0" err="1"/>
              <a:t>email@rmi.org</a:t>
            </a:r>
            <a:endParaRPr lang="en-US" sz="1600" dirty="0"/>
          </a:p>
          <a:p>
            <a:pPr lvl="0"/>
            <a:r>
              <a:rPr lang="en-US" sz="1600" dirty="0"/>
              <a:t>303.000.0000</a:t>
            </a:r>
            <a:endParaRPr lang="en-US" sz="2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76E013F-B54F-501D-6A52-6D213D0E88F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9912" y="332509"/>
            <a:ext cx="2400318" cy="650994"/>
          </a:xfrm>
          <a:prstGeom prst="rect">
            <a:avLst/>
          </a:prstGeom>
        </p:spPr>
      </p:pic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61A22AFC-56A4-954B-854F-1BC7A3E19864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5620215" y="0"/>
            <a:ext cx="6642697" cy="6857999"/>
          </a:xfrm>
          <a:custGeom>
            <a:avLst/>
            <a:gdLst>
              <a:gd name="connsiteX0" fmla="*/ 0 w 11162835"/>
              <a:gd name="connsiteY0" fmla="*/ 6857999 h 6857999"/>
              <a:gd name="connsiteX1" fmla="*/ 4386788 w 11162835"/>
              <a:gd name="connsiteY1" fmla="*/ 0 h 6857999"/>
              <a:gd name="connsiteX2" fmla="*/ 11162835 w 11162835"/>
              <a:gd name="connsiteY2" fmla="*/ 0 h 6857999"/>
              <a:gd name="connsiteX3" fmla="*/ 6776047 w 11162835"/>
              <a:gd name="connsiteY3" fmla="*/ 6857999 h 6857999"/>
              <a:gd name="connsiteX4" fmla="*/ 0 w 11162835"/>
              <a:gd name="connsiteY4" fmla="*/ 6857999 h 6857999"/>
              <a:gd name="connsiteX0" fmla="*/ 0 w 6776047"/>
              <a:gd name="connsiteY0" fmla="*/ 6857999 h 6857999"/>
              <a:gd name="connsiteX1" fmla="*/ 4386788 w 6776047"/>
              <a:gd name="connsiteY1" fmla="*/ 0 h 6857999"/>
              <a:gd name="connsiteX2" fmla="*/ 6609885 w 6776047"/>
              <a:gd name="connsiteY2" fmla="*/ 0 h 6857999"/>
              <a:gd name="connsiteX3" fmla="*/ 6776047 w 6776047"/>
              <a:gd name="connsiteY3" fmla="*/ 6857999 h 6857999"/>
              <a:gd name="connsiteX4" fmla="*/ 0 w 6776047"/>
              <a:gd name="connsiteY4" fmla="*/ 6857999 h 6857999"/>
              <a:gd name="connsiteX0" fmla="*/ 0 w 6661747"/>
              <a:gd name="connsiteY0" fmla="*/ 6857999 h 6857999"/>
              <a:gd name="connsiteX1" fmla="*/ 4386788 w 6661747"/>
              <a:gd name="connsiteY1" fmla="*/ 0 h 6857999"/>
              <a:gd name="connsiteX2" fmla="*/ 6609885 w 6661747"/>
              <a:gd name="connsiteY2" fmla="*/ 0 h 6857999"/>
              <a:gd name="connsiteX3" fmla="*/ 6661747 w 6661747"/>
              <a:gd name="connsiteY3" fmla="*/ 6857999 h 6857999"/>
              <a:gd name="connsiteX4" fmla="*/ 0 w 6661747"/>
              <a:gd name="connsiteY4" fmla="*/ 6857999 h 6857999"/>
              <a:gd name="connsiteX0" fmla="*/ 0 w 6642697"/>
              <a:gd name="connsiteY0" fmla="*/ 6857999 h 6857999"/>
              <a:gd name="connsiteX1" fmla="*/ 4386788 w 6642697"/>
              <a:gd name="connsiteY1" fmla="*/ 0 h 6857999"/>
              <a:gd name="connsiteX2" fmla="*/ 6609885 w 6642697"/>
              <a:gd name="connsiteY2" fmla="*/ 0 h 6857999"/>
              <a:gd name="connsiteX3" fmla="*/ 6642697 w 6642697"/>
              <a:gd name="connsiteY3" fmla="*/ 6838949 h 6857999"/>
              <a:gd name="connsiteX4" fmla="*/ 0 w 6642697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42697" h="6857999">
                <a:moveTo>
                  <a:pt x="0" y="6857999"/>
                </a:moveTo>
                <a:lnTo>
                  <a:pt x="4386788" y="0"/>
                </a:lnTo>
                <a:lnTo>
                  <a:pt x="6609885" y="0"/>
                </a:lnTo>
                <a:lnTo>
                  <a:pt x="6642697" y="6838949"/>
                </a:lnTo>
                <a:lnTo>
                  <a:pt x="0" y="6857999"/>
                </a:lnTo>
                <a:close/>
              </a:path>
            </a:pathLst>
          </a:custGeom>
          <a:noFill/>
          <a:ln>
            <a:noFill/>
          </a:ln>
        </p:spPr>
        <p:txBody>
          <a:bodyPr anchor="t"/>
          <a:lstStyle>
            <a:lvl1pPr marL="0" indent="0" algn="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61C2FF3-E333-894E-889C-B4D89B0C4D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6525" y="1982092"/>
            <a:ext cx="5604809" cy="859299"/>
          </a:xfrm>
        </p:spPr>
        <p:txBody>
          <a:bodyPr anchor="t"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2201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Agenda Plain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28578AAF-A3CC-468B-F0DC-5CA4AF2B89C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20601222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28578AAF-A3CC-468B-F0DC-5CA4AF2B89C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 descr="Shape, arrow&#10;&#10;Description automatically generated">
            <a:extLst>
              <a:ext uri="{FF2B5EF4-FFF2-40B4-BE49-F238E27FC236}">
                <a16:creationId xmlns:a16="http://schemas.microsoft.com/office/drawing/2014/main" id="{BC186C95-FF18-9C9F-8B1E-4126B58BEC1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2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0339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 Plain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E636EBFC-D8C5-5237-BEB7-4527B41E2E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77287732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E636EBFC-D8C5-5237-BEB7-4527B41E2E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6CE5D782-668D-04DB-CBB0-FAE8CFB3A74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14640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Plain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28578AAF-A3CC-468B-F0DC-5CA4AF2B89C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20601222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28578AAF-A3CC-468B-F0DC-5CA4AF2B89C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 descr="Shape, arrow&#10;&#10;Description automatically generated">
            <a:extLst>
              <a:ext uri="{FF2B5EF4-FFF2-40B4-BE49-F238E27FC236}">
                <a16:creationId xmlns:a16="http://schemas.microsoft.com/office/drawing/2014/main" id="{BC186C95-FF18-9C9F-8B1E-4126B58BEC1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2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56123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91830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25B13AA9-9E5E-BD68-6C60-6A5551B0354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73829807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25B13AA9-9E5E-BD68-6C60-6A5551B0354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5983489-700D-1442-AA6D-5979E2CF8C86}"/>
              </a:ext>
            </a:extLst>
          </p:cNvPr>
          <p:cNvSpPr txBox="1">
            <a:spLocks/>
          </p:cNvSpPr>
          <p:nvPr userDrawn="1"/>
        </p:nvSpPr>
        <p:spPr>
          <a:xfrm>
            <a:off x="37651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1" i="0" kern="1200">
                <a:solidFill>
                  <a:schemeClr val="tx1">
                    <a:tint val="75000"/>
                  </a:schemeClr>
                </a:solidFill>
                <a:latin typeface="Metropolis Semi Bold" pitchFamily="2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i="0">
                <a:solidFill>
                  <a:schemeClr val="bg1"/>
                </a:solidFill>
                <a:latin typeface="Metropolis Semi Bold" pitchFamily="2" charset="77"/>
              </a:rPr>
              <a:t>RMI – Energy. Transformed.</a:t>
            </a:r>
          </a:p>
        </p:txBody>
      </p:sp>
    </p:spTree>
    <p:extLst>
      <p:ext uri="{BB962C8B-B14F-4D97-AF65-F5344CB8AC3E}">
        <p14:creationId xmlns:p14="http://schemas.microsoft.com/office/powerpoint/2010/main" val="372015860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4476D0BC-B32E-6D4F-8DFE-EFA333D0D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72282" y="6310312"/>
            <a:ext cx="2743200" cy="365125"/>
          </a:xfrm>
        </p:spPr>
        <p:txBody>
          <a:bodyPr/>
          <a:lstStyle>
            <a:lvl1pPr>
              <a:defRPr b="1" i="0">
                <a:solidFill>
                  <a:schemeClr val="tx2"/>
                </a:solidFill>
                <a:latin typeface="Metropolis Semi Bold" pitchFamily="2" charset="77"/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 b="1">
              <a:latin typeface="Metropolis Semi 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246230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Cover Slide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63FF2EAA-BAA9-C13D-165D-518AB08BB26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79545218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63FF2EAA-BAA9-C13D-165D-518AB08BB26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A016EBC-0AE7-5544-94E7-49E39F1A4F94}"/>
              </a:ext>
            </a:extLst>
          </p:cNvPr>
          <p:cNvSpPr txBox="1">
            <a:spLocks/>
          </p:cNvSpPr>
          <p:nvPr userDrawn="1"/>
        </p:nvSpPr>
        <p:spPr>
          <a:xfrm>
            <a:off x="37651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1" i="0" kern="1200">
                <a:solidFill>
                  <a:schemeClr val="tx1">
                    <a:tint val="75000"/>
                  </a:schemeClr>
                </a:solidFill>
                <a:latin typeface="Metropolis Semi Bold" pitchFamily="2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i="0">
                <a:solidFill>
                  <a:schemeClr val="bg1"/>
                </a:solidFill>
                <a:latin typeface="Metropolis Semi Bold" pitchFamily="2" charset="77"/>
              </a:rPr>
              <a:t>RMI – Energy. Transformed.</a:t>
            </a:r>
          </a:p>
        </p:txBody>
      </p:sp>
      <p:pic>
        <p:nvPicPr>
          <p:cNvPr id="2" name="Picture 1" descr="Shape, arrow&#10;&#10;Description automatically generated">
            <a:extLst>
              <a:ext uri="{FF2B5EF4-FFF2-40B4-BE49-F238E27FC236}">
                <a16:creationId xmlns:a16="http://schemas.microsoft.com/office/drawing/2014/main" id="{4C373811-7B46-23DF-36A6-A8CAEA4B1A5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2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C1BA9D15-24B8-5559-C379-CAD25B40AD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9912" y="1147482"/>
            <a:ext cx="7842796" cy="3199840"/>
          </a:xfrm>
        </p:spPr>
        <p:txBody>
          <a:bodyPr vert="horz" bIns="0" anchor="b">
            <a:normAutofit/>
          </a:bodyPr>
          <a:lstStyle>
            <a:lvl1pPr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Click to Edit Title (Title Case)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3B15DD22-2DFD-1138-AA66-46294E0A43E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39912" y="4374310"/>
            <a:ext cx="7842796" cy="1500187"/>
          </a:xfrm>
        </p:spPr>
        <p:txBody>
          <a:bodyPr>
            <a:normAutofit/>
          </a:bodyPr>
          <a:lstStyle>
            <a:lvl1pPr marL="0" indent="0">
              <a:buNone/>
              <a:defRPr sz="3200" b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Subtitle</a:t>
            </a:r>
          </a:p>
        </p:txBody>
      </p:sp>
      <p:pic>
        <p:nvPicPr>
          <p:cNvPr id="7" name="Picture 6" descr="A black and white logo&#10;&#10;AI-generated content may be incorrect.">
            <a:extLst>
              <a:ext uri="{FF2B5EF4-FFF2-40B4-BE49-F238E27FC236}">
                <a16:creationId xmlns:a16="http://schemas.microsoft.com/office/drawing/2014/main" id="{8F82F7EE-3327-31F6-1A5D-B902C01604C0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39912" y="347920"/>
            <a:ext cx="2430182" cy="777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257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2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F2C1335D-EFF2-8E4A-B10F-AFB9DE45ED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4263" r="-308"/>
          <a:stretch/>
        </p:blipFill>
        <p:spPr>
          <a:xfrm>
            <a:off x="-1" y="-3409"/>
            <a:ext cx="10049435" cy="6861409"/>
          </a:xfrm>
          <a:prstGeom prst="rect">
            <a:avLst/>
          </a:prstGeom>
        </p:spPr>
      </p:pic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61A22AFC-56A4-954B-854F-1BC7A3E19864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5620215" y="0"/>
            <a:ext cx="6642697" cy="6857999"/>
          </a:xfrm>
          <a:custGeom>
            <a:avLst/>
            <a:gdLst>
              <a:gd name="connsiteX0" fmla="*/ 0 w 11162835"/>
              <a:gd name="connsiteY0" fmla="*/ 6857999 h 6857999"/>
              <a:gd name="connsiteX1" fmla="*/ 4386788 w 11162835"/>
              <a:gd name="connsiteY1" fmla="*/ 0 h 6857999"/>
              <a:gd name="connsiteX2" fmla="*/ 11162835 w 11162835"/>
              <a:gd name="connsiteY2" fmla="*/ 0 h 6857999"/>
              <a:gd name="connsiteX3" fmla="*/ 6776047 w 11162835"/>
              <a:gd name="connsiteY3" fmla="*/ 6857999 h 6857999"/>
              <a:gd name="connsiteX4" fmla="*/ 0 w 11162835"/>
              <a:gd name="connsiteY4" fmla="*/ 6857999 h 6857999"/>
              <a:gd name="connsiteX0" fmla="*/ 0 w 6776047"/>
              <a:gd name="connsiteY0" fmla="*/ 6857999 h 6857999"/>
              <a:gd name="connsiteX1" fmla="*/ 4386788 w 6776047"/>
              <a:gd name="connsiteY1" fmla="*/ 0 h 6857999"/>
              <a:gd name="connsiteX2" fmla="*/ 6609885 w 6776047"/>
              <a:gd name="connsiteY2" fmla="*/ 0 h 6857999"/>
              <a:gd name="connsiteX3" fmla="*/ 6776047 w 6776047"/>
              <a:gd name="connsiteY3" fmla="*/ 6857999 h 6857999"/>
              <a:gd name="connsiteX4" fmla="*/ 0 w 6776047"/>
              <a:gd name="connsiteY4" fmla="*/ 6857999 h 6857999"/>
              <a:gd name="connsiteX0" fmla="*/ 0 w 6661747"/>
              <a:gd name="connsiteY0" fmla="*/ 6857999 h 6857999"/>
              <a:gd name="connsiteX1" fmla="*/ 4386788 w 6661747"/>
              <a:gd name="connsiteY1" fmla="*/ 0 h 6857999"/>
              <a:gd name="connsiteX2" fmla="*/ 6609885 w 6661747"/>
              <a:gd name="connsiteY2" fmla="*/ 0 h 6857999"/>
              <a:gd name="connsiteX3" fmla="*/ 6661747 w 6661747"/>
              <a:gd name="connsiteY3" fmla="*/ 6857999 h 6857999"/>
              <a:gd name="connsiteX4" fmla="*/ 0 w 6661747"/>
              <a:gd name="connsiteY4" fmla="*/ 6857999 h 6857999"/>
              <a:gd name="connsiteX0" fmla="*/ 0 w 6642697"/>
              <a:gd name="connsiteY0" fmla="*/ 6857999 h 6857999"/>
              <a:gd name="connsiteX1" fmla="*/ 4386788 w 6642697"/>
              <a:gd name="connsiteY1" fmla="*/ 0 h 6857999"/>
              <a:gd name="connsiteX2" fmla="*/ 6609885 w 6642697"/>
              <a:gd name="connsiteY2" fmla="*/ 0 h 6857999"/>
              <a:gd name="connsiteX3" fmla="*/ 6642697 w 6642697"/>
              <a:gd name="connsiteY3" fmla="*/ 6838949 h 6857999"/>
              <a:gd name="connsiteX4" fmla="*/ 0 w 6642697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42697" h="6857999">
                <a:moveTo>
                  <a:pt x="0" y="6857999"/>
                </a:moveTo>
                <a:lnTo>
                  <a:pt x="4386788" y="0"/>
                </a:lnTo>
                <a:lnTo>
                  <a:pt x="6609885" y="0"/>
                </a:lnTo>
                <a:lnTo>
                  <a:pt x="6642697" y="6838949"/>
                </a:lnTo>
                <a:lnTo>
                  <a:pt x="0" y="6857999"/>
                </a:lnTo>
                <a:close/>
              </a:path>
            </a:pathLst>
          </a:custGeom>
          <a:noFill/>
          <a:ln>
            <a:noFill/>
          </a:ln>
        </p:spPr>
        <p:txBody>
          <a:bodyPr anchor="t"/>
          <a:lstStyle>
            <a:lvl1pPr marL="0" indent="0" algn="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61C2FF3-E333-894E-889C-B4D89B0C4D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9912" y="1147482"/>
            <a:ext cx="5604809" cy="3199840"/>
          </a:xfrm>
        </p:spPr>
        <p:txBody>
          <a:bodyPr anchor="b"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Click to Edit Title (Title Case)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7190040-DE04-7A46-A734-13A4993F3E3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39912" y="4374310"/>
            <a:ext cx="5604809" cy="1500187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Subtitle</a:t>
            </a:r>
          </a:p>
        </p:txBody>
      </p:sp>
      <p:pic>
        <p:nvPicPr>
          <p:cNvPr id="3" name="Picture 2" descr="A black and white logo&#10;&#10;AI-generated content may be incorrect.">
            <a:extLst>
              <a:ext uri="{FF2B5EF4-FFF2-40B4-BE49-F238E27FC236}">
                <a16:creationId xmlns:a16="http://schemas.microsoft.com/office/drawing/2014/main" id="{4B1DBE2F-A76B-6E5C-4FE4-543E316B70A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9912" y="347920"/>
            <a:ext cx="2430182" cy="777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882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Plain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E636EBFC-D8C5-5237-BEB7-4527B41E2E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77287732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E636EBFC-D8C5-5237-BEB7-4527B41E2E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6CE5D782-668D-04DB-CBB0-FAE8CFB3A74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87DA21C-E41A-5DB4-876D-9EA3463DD3E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376518" y="1825625"/>
            <a:ext cx="11438964" cy="4351338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Agenda</a:t>
            </a:r>
          </a:p>
          <a:p>
            <a:pPr lvl="1"/>
            <a:r>
              <a:rPr lang="en-US" dirty="0"/>
              <a:t>Second level (Sentence case)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 descr="A logo with blue letters&#10;&#10;AI-generated content may be incorrect.">
            <a:extLst>
              <a:ext uri="{FF2B5EF4-FFF2-40B4-BE49-F238E27FC236}">
                <a16:creationId xmlns:a16="http://schemas.microsoft.com/office/drawing/2014/main" id="{1BE55C83-B979-F08F-7007-17DD341E174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34253" y="215349"/>
            <a:ext cx="2629093" cy="107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385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Plain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28578AAF-A3CC-468B-F0DC-5CA4AF2B89C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20601222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28578AAF-A3CC-468B-F0DC-5CA4AF2B89C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 descr="Shape, arrow&#10;&#10;Description automatically generated">
            <a:extLst>
              <a:ext uri="{FF2B5EF4-FFF2-40B4-BE49-F238E27FC236}">
                <a16:creationId xmlns:a16="http://schemas.microsoft.com/office/drawing/2014/main" id="{BC186C95-FF18-9C9F-8B1E-4126B58BEC1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25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74E566C-CF2E-1342-87F3-2D4F207CDD19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376518" y="1825625"/>
            <a:ext cx="11438964" cy="4351338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Agenda</a:t>
            </a:r>
          </a:p>
          <a:p>
            <a:pPr lvl="1"/>
            <a:r>
              <a:rPr lang="en-US" dirty="0"/>
              <a:t>Second level (Sentence case)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A black and white logo&#10;&#10;AI-generated content may be incorrect.">
            <a:extLst>
              <a:ext uri="{FF2B5EF4-FFF2-40B4-BE49-F238E27FC236}">
                <a16:creationId xmlns:a16="http://schemas.microsoft.com/office/drawing/2014/main" id="{9DEA3935-20D6-93AB-7270-8994ED73BFE3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39912" y="347920"/>
            <a:ext cx="2430182" cy="777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548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1A41971-7696-CF32-29E2-84CFBF49047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21758144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A1A41971-7696-CF32-29E2-84CFBF49047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92CE59C-1D55-EBF4-7B2A-8920347B19F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19438" y="6438411"/>
            <a:ext cx="8110537" cy="230832"/>
          </a:xfr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n-US" sz="1000" b="0" dirty="0" smtClean="0">
                <a:solidFill>
                  <a:schemeClr val="bg1">
                    <a:lumMod val="50000"/>
                  </a:schemeClr>
                </a:solidFill>
                <a:cs typeface="Arial" charset="0"/>
              </a:defRPr>
            </a:lvl1pPr>
            <a:lvl2pPr>
              <a:defRPr lang="en-US" sz="1800" dirty="0" smtClean="0">
                <a:latin typeface="+mn-lt"/>
                <a:ea typeface="+mn-ea"/>
                <a:cs typeface="+mn-cs"/>
              </a:defRPr>
            </a:lvl2pPr>
            <a:lvl3pPr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dirty="0" smtClean="0">
                <a:latin typeface="+mn-lt"/>
                <a:ea typeface="+mn-ea"/>
                <a:cs typeface="+mn-cs"/>
              </a:defRPr>
            </a:lvl4pPr>
            <a:lvl5pPr>
              <a:defRPr lang="en-US" dirty="0">
                <a:latin typeface="+mn-lt"/>
                <a:ea typeface="+mn-ea"/>
                <a:cs typeface="+mn-cs"/>
              </a:defRPr>
            </a:lvl5pPr>
          </a:lstStyle>
          <a:p>
            <a:pPr marL="0" lvl="0" algn="r" defTabSz="457200"/>
            <a:r>
              <a:rPr lang="en-US"/>
              <a:t>Source: if none delete this text box.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/>
          <a:p>
            <a:r>
              <a:rPr lang="en-US" dirty="0"/>
              <a:t>Click to Edit Title (Title Case)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level one (Title Case)</a:t>
            </a:r>
          </a:p>
          <a:p>
            <a:pPr lvl="1"/>
            <a:r>
              <a:rPr lang="en-US" dirty="0"/>
              <a:t>Second level (Sentence case)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4736A87-6555-B356-39AB-56D5B289B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0608" y="6356350"/>
            <a:ext cx="484873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C8A31C04-C043-14E4-AE46-0EA2A180B9B1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76517" y="1299613"/>
            <a:ext cx="11456894" cy="39528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716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828800" indent="0">
              <a:buNone/>
              <a:defRPr sz="2000">
                <a:solidFill>
                  <a:schemeClr val="bg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optional subtitle, otherwise delete (Sentence Case)</a:t>
            </a:r>
          </a:p>
        </p:txBody>
      </p:sp>
    </p:spTree>
    <p:extLst>
      <p:ext uri="{BB962C8B-B14F-4D97-AF65-F5344CB8AC3E}">
        <p14:creationId xmlns:p14="http://schemas.microsoft.com/office/powerpoint/2010/main" val="3254119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F74FF774-A325-1A07-2754-680A04835B5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51"/>
            </p:custDataLst>
            <p:extLst>
              <p:ext uri="{D42A27DB-BD31-4B8C-83A1-F6EECF244321}">
                <p14:modId xmlns:p14="http://schemas.microsoft.com/office/powerpoint/2010/main" val="549770931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2" imgW="7772400" imgH="10058400" progId="TCLayout.ActiveDocument.1">
                  <p:embed/>
                </p:oleObj>
              </mc:Choice>
              <mc:Fallback>
                <p:oleObj name="think-cell Slide" r:id="rId52" imgW="7772400" imgH="10058400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F74FF774-A325-1A07-2754-680A04835B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6518" y="365125"/>
            <a:ext cx="11456894" cy="13255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 (Title Case)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6518" y="1825625"/>
            <a:ext cx="11456894" cy="43513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text (Sentence Case)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72282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>
                <a:solidFill>
                  <a:schemeClr val="tx1">
                    <a:tint val="75000"/>
                  </a:schemeClr>
                </a:solidFill>
                <a:latin typeface="Avenir Next" panose="020B0503020202020204" pitchFamily="34" charset="0"/>
              </a:defRPr>
            </a:lvl1pPr>
          </a:lstStyle>
          <a:p>
            <a:fld id="{99226923-5A89-6641-B7F4-F93E4EB9EE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7D85199-AED2-2444-B9A1-8DD14FBCDD77}"/>
              </a:ext>
            </a:extLst>
          </p:cNvPr>
          <p:cNvSpPr txBox="1">
            <a:spLocks/>
          </p:cNvSpPr>
          <p:nvPr userDrawn="1"/>
        </p:nvSpPr>
        <p:spPr>
          <a:xfrm>
            <a:off x="37651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1" i="0" kern="1200">
                <a:solidFill>
                  <a:schemeClr val="tx1">
                    <a:tint val="75000"/>
                  </a:schemeClr>
                </a:solidFill>
                <a:latin typeface="Metropolis Semi Bold" pitchFamily="2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50" b="1" i="0" dirty="0">
                <a:solidFill>
                  <a:schemeClr val="tx2"/>
                </a:solidFill>
                <a:latin typeface="+mn-lt"/>
              </a:rPr>
              <a:t>RMI – Energy. Transformed.</a:t>
            </a:r>
          </a:p>
        </p:txBody>
      </p:sp>
    </p:spTree>
    <p:extLst>
      <p:ext uri="{BB962C8B-B14F-4D97-AF65-F5344CB8AC3E}">
        <p14:creationId xmlns:p14="http://schemas.microsoft.com/office/powerpoint/2010/main" val="2848145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76" r:id="rId2"/>
    <p:sldLayoutId id="2147483774" r:id="rId3"/>
    <p:sldLayoutId id="2147483710" r:id="rId4"/>
    <p:sldLayoutId id="2147483731" r:id="rId5"/>
    <p:sldLayoutId id="2147483762" r:id="rId6"/>
    <p:sldLayoutId id="2147483708" r:id="rId7"/>
    <p:sldLayoutId id="2147483691" r:id="rId8"/>
    <p:sldLayoutId id="2147483662" r:id="rId9"/>
    <p:sldLayoutId id="2147483680" r:id="rId10"/>
    <p:sldLayoutId id="2147483664" r:id="rId11"/>
    <p:sldLayoutId id="2147483684" r:id="rId12"/>
    <p:sldLayoutId id="2147483666" r:id="rId13"/>
    <p:sldLayoutId id="2147483673" r:id="rId14"/>
    <p:sldLayoutId id="2147483760" r:id="rId15"/>
    <p:sldLayoutId id="2147483771" r:id="rId16"/>
    <p:sldLayoutId id="2147483777" r:id="rId17"/>
    <p:sldLayoutId id="2147483778" r:id="rId18"/>
    <p:sldLayoutId id="2147483779" r:id="rId19"/>
    <p:sldLayoutId id="2147483780" r:id="rId20"/>
    <p:sldLayoutId id="2147483686" r:id="rId21"/>
    <p:sldLayoutId id="2147483685" r:id="rId22"/>
    <p:sldLayoutId id="2147483747" r:id="rId23"/>
    <p:sldLayoutId id="2147483754" r:id="rId24"/>
    <p:sldLayoutId id="2147483728" r:id="rId25"/>
    <p:sldLayoutId id="2147483718" r:id="rId26"/>
    <p:sldLayoutId id="2147483689" r:id="rId27"/>
    <p:sldLayoutId id="2147483687" r:id="rId28"/>
    <p:sldLayoutId id="2147483741" r:id="rId29"/>
    <p:sldLayoutId id="2147483742" r:id="rId30"/>
    <p:sldLayoutId id="2147483743" r:id="rId31"/>
    <p:sldLayoutId id="2147483758" r:id="rId32"/>
    <p:sldLayoutId id="2147483768" r:id="rId33"/>
    <p:sldLayoutId id="2147483769" r:id="rId34"/>
    <p:sldLayoutId id="2147483767" r:id="rId35"/>
    <p:sldLayoutId id="2147483770" r:id="rId36"/>
    <p:sldLayoutId id="2147483740" r:id="rId37"/>
    <p:sldLayoutId id="2147483727" r:id="rId38"/>
    <p:sldLayoutId id="2147483763" r:id="rId39"/>
    <p:sldLayoutId id="2147483764" r:id="rId40"/>
    <p:sldLayoutId id="2147483753" r:id="rId41"/>
    <p:sldLayoutId id="2147483695" r:id="rId42"/>
    <p:sldLayoutId id="2147483765" r:id="rId43"/>
    <p:sldLayoutId id="2147483773" r:id="rId44"/>
    <p:sldLayoutId id="2147483772" r:id="rId45"/>
    <p:sldLayoutId id="2147483761" r:id="rId46"/>
    <p:sldLayoutId id="2147483667" r:id="rId47"/>
    <p:sldLayoutId id="2147483745" r:id="rId48"/>
    <p:sldLayoutId id="2147483759" r:id="rId4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2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i="0" kern="1200">
          <a:solidFill>
            <a:schemeClr val="tx2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2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2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2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6.xml"/><Relationship Id="rId5" Type="http://schemas.openxmlformats.org/officeDocument/2006/relationships/image" Target="../media/image30.emf"/><Relationship Id="rId4" Type="http://schemas.openxmlformats.org/officeDocument/2006/relationships/oleObject" Target="../embeddings/oleObject27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oliver.tully@rmi.org" TargetMode="External"/><Relationship Id="rId2" Type="http://schemas.openxmlformats.org/officeDocument/2006/relationships/hyperlink" Target="mailto:gwilson@rmi.org" TargetMode="Externa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9FBB96E3-54CF-7A87-0508-EC119841D36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06382992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7772400" imgH="10058400" progId="TCLayout.ActiveDocument.1">
                  <p:embed/>
                </p:oleObj>
              </mc:Choice>
              <mc:Fallback>
                <p:oleObj name="think-cell Slide" r:id="rId4" imgW="7772400" imgH="1005840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9FBB96E3-54CF-7A87-0508-EC119841D36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8B1EBD3C-2CF2-FD42-AD1D-982E3C659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912" y="1147482"/>
            <a:ext cx="7842796" cy="3821560"/>
          </a:xfrm>
        </p:spPr>
        <p:txBody>
          <a:bodyPr vert="horz">
            <a:normAutofit/>
          </a:bodyPr>
          <a:lstStyle/>
          <a:p>
            <a:r>
              <a:rPr lang="en-US" sz="4800" dirty="0"/>
              <a:t>Virginia Regulatory Assessment</a:t>
            </a:r>
            <a:br>
              <a:rPr lang="en-US" sz="4800" dirty="0"/>
            </a:br>
            <a:br>
              <a:rPr lang="en-US" sz="4800" dirty="0"/>
            </a:br>
            <a:r>
              <a:rPr lang="en-US" sz="3600" dirty="0"/>
              <a:t>PBR Stakeholder Meeting #7</a:t>
            </a: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9ED52B7-9683-6F4E-873D-230F1B96B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9912" y="4969042"/>
            <a:ext cx="7842796" cy="1500187"/>
          </a:xfrm>
        </p:spPr>
        <p:txBody>
          <a:bodyPr/>
          <a:lstStyle/>
          <a:p>
            <a:r>
              <a:rPr lang="en-US" b="0" dirty="0"/>
              <a:t>April 10, 2024</a:t>
            </a:r>
          </a:p>
        </p:txBody>
      </p:sp>
    </p:spTree>
    <p:extLst>
      <p:ext uri="{BB962C8B-B14F-4D97-AF65-F5344CB8AC3E}">
        <p14:creationId xmlns:p14="http://schemas.microsoft.com/office/powerpoint/2010/main" val="304566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55CF43-8471-7A1B-8978-3EE30B03B3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9F31324-366F-1268-698E-C3700A05D0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61C2645-3F0E-8AC5-8BED-66E8AC317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Rate Adjustment Clauses, cont.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282934-62DD-C597-81BE-D324053659B3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en-US" dirty="0"/>
              <a:t>Fuel Cost Sharing</a:t>
            </a:r>
          </a:p>
        </p:txBody>
      </p:sp>
      <p:graphicFrame>
        <p:nvGraphicFramePr>
          <p:cNvPr id="6" name="Content Placeholder 6">
            <a:extLst>
              <a:ext uri="{FF2B5EF4-FFF2-40B4-BE49-F238E27FC236}">
                <a16:creationId xmlns:a16="http://schemas.microsoft.com/office/drawing/2014/main" id="{0A1BB766-F7F3-6FBD-F6A7-E6322F33DB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4336074"/>
              </p:ext>
            </p:extLst>
          </p:nvPr>
        </p:nvGraphicFramePr>
        <p:xfrm>
          <a:off x="410368" y="1893124"/>
          <a:ext cx="11262519" cy="433863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090570">
                  <a:extLst>
                    <a:ext uri="{9D8B030D-6E8A-4147-A177-3AD203B41FA5}">
                      <a16:colId xmlns:a16="http://schemas.microsoft.com/office/drawing/2014/main" val="1724930982"/>
                    </a:ext>
                  </a:extLst>
                </a:gridCol>
                <a:gridCol w="4171949">
                  <a:extLst>
                    <a:ext uri="{9D8B030D-6E8A-4147-A177-3AD203B41FA5}">
                      <a16:colId xmlns:a16="http://schemas.microsoft.com/office/drawing/2014/main" val="196810516"/>
                    </a:ext>
                  </a:extLst>
                </a:gridCol>
              </a:tblGrid>
              <a:tr h="401414">
                <a:tc>
                  <a:txBody>
                    <a:bodyPr/>
                    <a:lstStyle/>
                    <a:p>
                      <a:r>
                        <a:rPr lang="en-US" dirty="0"/>
                        <a:t>Comparison to Best Practice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745074"/>
                  </a:ext>
                </a:extLst>
              </a:tr>
              <a:tr h="3937223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0" dirty="0"/>
                        <a:t>Fuel cost sharing s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hares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risk of fuel cost volatility between customers and the utility (rather than allowing 100% pass-through).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Creates an incentive to seek out cost efficiencies as utilities manage fuel costs (e.g. through hedging, efficiency and renewable energy investments, etc.).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costs are less than expected, ratepayers pay less overall and utility keeps some of the savings.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costs are greater than expected, the utility covers some of the difference, creating an incentive for cost efficiencies. </a:t>
                      </a:r>
                      <a:b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US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Missouri</a:t>
                      </a:r>
                      <a:r>
                        <a:rPr lang="en-US" dirty="0"/>
                        <a:t>, </a:t>
                      </a:r>
                      <a:r>
                        <a:rPr lang="en-US" b="1" dirty="0"/>
                        <a:t>Wyoming</a:t>
                      </a:r>
                      <a:r>
                        <a:rPr lang="en-US" dirty="0"/>
                        <a:t>, </a:t>
                      </a:r>
                      <a:r>
                        <a:rPr lang="en-US" b="1" dirty="0"/>
                        <a:t>Washington</a:t>
                      </a:r>
                      <a:r>
                        <a:rPr lang="en-US" dirty="0"/>
                        <a:t>, and </a:t>
                      </a:r>
                      <a:r>
                        <a:rPr lang="en-US" b="1" dirty="0"/>
                        <a:t>Montana </a:t>
                      </a:r>
                      <a:r>
                        <a:rPr lang="en-US" dirty="0"/>
                        <a:t>have fuel-cost sharing in place.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389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2909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13EB3B8-CE27-625C-43A5-BEC1F2E012F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1A845A6-31E7-441F-EE32-22DB4118A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Roboto"/>
                <a:ea typeface="Roboto"/>
                <a:cs typeface="Roboto"/>
              </a:rPr>
              <a:t>Performance mechanisms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D3BD50-BA97-71FA-D664-063D4CBA1E23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dirty="0">
                <a:solidFill>
                  <a:srgbClr val="FFFFFF"/>
                </a:solidFill>
                <a:latin typeface="Roboto"/>
                <a:ea typeface="Roboto"/>
                <a:cs typeface="Roboto"/>
              </a:rPr>
              <a:t>ROE adjustment mechanisms</a:t>
            </a:r>
            <a:endParaRPr lang="en-US" dirty="0"/>
          </a:p>
        </p:txBody>
      </p:sp>
      <p:graphicFrame>
        <p:nvGraphicFramePr>
          <p:cNvPr id="6" name="Content Placeholder 6">
            <a:extLst>
              <a:ext uri="{FF2B5EF4-FFF2-40B4-BE49-F238E27FC236}">
                <a16:creationId xmlns:a16="http://schemas.microsoft.com/office/drawing/2014/main" id="{A1B70826-56CE-A20A-A15F-7DBB72A869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2591000"/>
              </p:ext>
            </p:extLst>
          </p:nvPr>
        </p:nvGraphicFramePr>
        <p:xfrm>
          <a:off x="402520" y="1984330"/>
          <a:ext cx="11386960" cy="41562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12802">
                  <a:extLst>
                    <a:ext uri="{9D8B030D-6E8A-4147-A177-3AD203B41FA5}">
                      <a16:colId xmlns:a16="http://schemas.microsoft.com/office/drawing/2014/main" val="3484219240"/>
                    </a:ext>
                  </a:extLst>
                </a:gridCol>
                <a:gridCol w="4304265">
                  <a:extLst>
                    <a:ext uri="{9D8B030D-6E8A-4147-A177-3AD203B41FA5}">
                      <a16:colId xmlns:a16="http://schemas.microsoft.com/office/drawing/2014/main" val="1724930982"/>
                    </a:ext>
                  </a:extLst>
                </a:gridCol>
                <a:gridCol w="3669893">
                  <a:extLst>
                    <a:ext uri="{9D8B030D-6E8A-4147-A177-3AD203B41FA5}">
                      <a16:colId xmlns:a16="http://schemas.microsoft.com/office/drawing/2014/main" val="196810516"/>
                    </a:ext>
                  </a:extLst>
                </a:gridCol>
              </a:tblGrid>
              <a:tr h="498626">
                <a:tc>
                  <a:txBody>
                    <a:bodyPr/>
                    <a:lstStyle/>
                    <a:p>
                      <a:r>
                        <a:rPr lang="en-US"/>
                        <a:t>Existing Mechanisms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Comparison to Best Practice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745074"/>
                  </a:ext>
                </a:extLst>
              </a:tr>
              <a:tr h="3490381">
                <a:tc>
                  <a:txBody>
                    <a:bodyPr/>
                    <a:lstStyle/>
                    <a:p>
                      <a:pPr marL="285750" marR="0" lvl="0" indent="-285750" algn="l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noProof="0" dirty="0">
                          <a:solidFill>
                            <a:schemeClr val="tx1"/>
                          </a:solidFill>
                          <a:latin typeface="Roboto"/>
                        </a:rPr>
                        <a:t>Statute provides SCC authority to adjust ROE ±50 bps for utility performance on four categories:</a:t>
                      </a:r>
                    </a:p>
                    <a:p>
                      <a:pPr marL="742950" marR="0" lvl="1" indent="-285750" algn="l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noProof="0" dirty="0">
                          <a:solidFill>
                            <a:schemeClr val="tx1"/>
                          </a:solidFill>
                          <a:latin typeface="Roboto"/>
                        </a:rPr>
                        <a:t>reliability, </a:t>
                      </a:r>
                    </a:p>
                    <a:p>
                      <a:pPr marL="742950" marR="0" lvl="1" indent="-285750" algn="l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noProof="0" dirty="0">
                          <a:solidFill>
                            <a:schemeClr val="tx1"/>
                          </a:solidFill>
                          <a:latin typeface="Roboto"/>
                        </a:rPr>
                        <a:t>generating plant performance, </a:t>
                      </a:r>
                    </a:p>
                    <a:p>
                      <a:pPr marL="742950" marR="0" lvl="1" indent="-285750" algn="l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noProof="0" dirty="0">
                          <a:solidFill>
                            <a:schemeClr val="tx1"/>
                          </a:solidFill>
                          <a:latin typeface="Roboto"/>
                        </a:rPr>
                        <a:t>customer service, and </a:t>
                      </a:r>
                    </a:p>
                    <a:p>
                      <a:pPr marL="742950" marR="0" lvl="1" indent="-285750" algn="l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noProof="0" dirty="0">
                          <a:solidFill>
                            <a:schemeClr val="tx1"/>
                          </a:solidFill>
                          <a:latin typeface="Roboto"/>
                        </a:rPr>
                        <a:t>operating efficiency of a utility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noProof="0" dirty="0">
                          <a:solidFill>
                            <a:schemeClr val="tx1"/>
                          </a:solidFill>
                          <a:latin typeface="+mn-lt"/>
                        </a:rPr>
                        <a:t>Statutory limit might constrain efficacy of incentives to improve utility performance.</a:t>
                      </a:r>
                    </a:p>
                    <a:p>
                      <a:pPr marL="285750" marR="0" lvl="0" indent="-285750" algn="l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noProof="0" dirty="0">
                          <a:solidFill>
                            <a:schemeClr val="tx1"/>
                          </a:solidFill>
                          <a:latin typeface="+mn-lt"/>
                        </a:rPr>
                        <a:t>Limited to four categories hinders ability to deliver benefits relative to the broader set of performance areas included in HJR No. 30 / SJR No. 47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b="1" dirty="0">
                          <a:latin typeface="+mn-lt"/>
                        </a:rPr>
                        <a:t>Hawaii:</a:t>
                      </a:r>
                      <a:r>
                        <a:rPr lang="en-US" dirty="0">
                          <a:latin typeface="+mn-lt"/>
                        </a:rPr>
                        <a:t> PIM portfolio allowed up to ±200bps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 baseline="0" noProof="0" dirty="0">
                          <a:solidFill>
                            <a:srgbClr val="000000"/>
                          </a:solidFill>
                          <a:latin typeface="+mn-lt"/>
                        </a:rPr>
                        <a:t>Hawaii</a:t>
                      </a: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+mn-lt"/>
                        </a:rPr>
                        <a:t>, </a:t>
                      </a:r>
                      <a:r>
                        <a:rPr lang="en-US" sz="1800" b="1" i="0" u="none" strike="noStrike" baseline="0" noProof="0" dirty="0">
                          <a:solidFill>
                            <a:srgbClr val="000000"/>
                          </a:solidFill>
                          <a:latin typeface="+mn-lt"/>
                        </a:rPr>
                        <a:t>New York, Minnesota</a:t>
                      </a: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+mn-lt"/>
                        </a:rPr>
                        <a:t>, </a:t>
                      </a:r>
                      <a:r>
                        <a:rPr lang="en-US" sz="1800" b="1" i="0" u="none" strike="noStrike" baseline="0" noProof="0" dirty="0">
                          <a:solidFill>
                            <a:srgbClr val="000000"/>
                          </a:solidFill>
                          <a:latin typeface="+mn-lt"/>
                        </a:rPr>
                        <a:t>Illinois</a:t>
                      </a: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+mn-lt"/>
                        </a:rPr>
                        <a:t>, and </a:t>
                      </a:r>
                      <a:r>
                        <a:rPr lang="en-US" sz="1800" b="1" i="0" u="none" strike="noStrike" baseline="0" noProof="0" dirty="0">
                          <a:solidFill>
                            <a:srgbClr val="000000"/>
                          </a:solidFill>
                          <a:latin typeface="+mn-lt"/>
                        </a:rPr>
                        <a:t>Colorado</a:t>
                      </a: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+mn-lt"/>
                        </a:rPr>
                        <a:t> have implemented PIMs aligned with:</a:t>
                      </a:r>
                    </a:p>
                    <a:p>
                      <a:pPr marL="742950" lvl="1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+mn-lt"/>
                        </a:rPr>
                        <a:t>beneficial electrification,</a:t>
                      </a:r>
                    </a:p>
                    <a:p>
                      <a:pPr marL="742950" lvl="1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+mn-lt"/>
                        </a:rPr>
                        <a:t>DER interconnection and utilization,</a:t>
                      </a:r>
                    </a:p>
                    <a:p>
                      <a:pPr marL="742950" lvl="1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+mn-lt"/>
                        </a:rPr>
                        <a:t>electricity decarbonization,</a:t>
                      </a:r>
                    </a:p>
                    <a:p>
                      <a:pPr marL="742950" lvl="1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baseline="0" noProof="0" dirty="0">
                          <a:solidFill>
                            <a:srgbClr val="000000"/>
                          </a:solidFill>
                          <a:latin typeface="+mn-lt"/>
                        </a:rPr>
                        <a:t>environmental justice</a:t>
                      </a:r>
                      <a:endParaRPr lang="en-US" dirty="0">
                        <a:latin typeface="+mn-lt"/>
                      </a:endParaRP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endParaRPr lang="en-US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389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724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52F2F1-A69B-14B6-0B38-3EE4C44A43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B1ABDF7-3941-25C6-CB83-D9DD48FF77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180A6E4-B71B-1959-2A2C-E4D0BB701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Roboto"/>
                <a:ea typeface="Roboto"/>
                <a:cs typeface="Roboto"/>
              </a:rPr>
              <a:t>Performance mechanisms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15450D-90A6-6800-96C4-C3653712466C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>
                <a:latin typeface="Roboto"/>
                <a:ea typeface="Roboto"/>
                <a:cs typeface="Roboto"/>
              </a:rPr>
              <a:t>"Scorecard metrics" established in PUR-2023-00210 and PIMs</a:t>
            </a:r>
          </a:p>
        </p:txBody>
      </p:sp>
      <p:graphicFrame>
        <p:nvGraphicFramePr>
          <p:cNvPr id="6" name="Content Placeholder 6">
            <a:extLst>
              <a:ext uri="{FF2B5EF4-FFF2-40B4-BE49-F238E27FC236}">
                <a16:creationId xmlns:a16="http://schemas.microsoft.com/office/drawing/2014/main" id="{3E59B468-8A9E-C9AB-1D39-B79CE527ED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9467999"/>
              </p:ext>
            </p:extLst>
          </p:nvPr>
        </p:nvGraphicFramePr>
        <p:xfrm>
          <a:off x="372883" y="1710041"/>
          <a:ext cx="11311041" cy="4297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940709">
                  <a:extLst>
                    <a:ext uri="{9D8B030D-6E8A-4147-A177-3AD203B41FA5}">
                      <a16:colId xmlns:a16="http://schemas.microsoft.com/office/drawing/2014/main" val="3484219240"/>
                    </a:ext>
                  </a:extLst>
                </a:gridCol>
                <a:gridCol w="3097159">
                  <a:extLst>
                    <a:ext uri="{9D8B030D-6E8A-4147-A177-3AD203B41FA5}">
                      <a16:colId xmlns:a16="http://schemas.microsoft.com/office/drawing/2014/main" val="1724930982"/>
                    </a:ext>
                  </a:extLst>
                </a:gridCol>
                <a:gridCol w="3273173">
                  <a:extLst>
                    <a:ext uri="{9D8B030D-6E8A-4147-A177-3AD203B41FA5}">
                      <a16:colId xmlns:a16="http://schemas.microsoft.com/office/drawing/2014/main" val="196810516"/>
                    </a:ext>
                  </a:extLst>
                </a:gridCol>
              </a:tblGrid>
              <a:tr h="485776">
                <a:tc>
                  <a:txBody>
                    <a:bodyPr/>
                    <a:lstStyle/>
                    <a:p>
                      <a:r>
                        <a:rPr lang="en-US" dirty="0"/>
                        <a:t>Existing Mechanisms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Comparison to Best Practice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745074"/>
                  </a:ext>
                </a:extLst>
              </a:tr>
              <a:tr h="3425560">
                <a:tc>
                  <a:txBody>
                    <a:bodyPr/>
                    <a:lstStyle/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Scorecard metrics do not have prescribed targets (referred to as “benchmarks” in the proceeding) or incentive values.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Utilities report performance for prior two years + historical benchmark period, and "any specified industry benchmark".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Scorecard metrics limited to four categories.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Additional statutory incentives:</a:t>
                      </a:r>
                    </a:p>
                    <a:p>
                      <a:pPr marL="742950" marR="0" lvl="1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B0604020202020204" pitchFamily="34" charset="0"/>
                        <a:buChar char="o"/>
                      </a:pPr>
                      <a:r>
                        <a:rPr lang="en-US" dirty="0"/>
                        <a:t>EE/RPS compliance</a:t>
                      </a:r>
                    </a:p>
                    <a:p>
                      <a:pPr marL="742950" marR="0" lvl="1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B0604020202020204" pitchFamily="34" charset="0"/>
                        <a:buChar char="o"/>
                      </a:pPr>
                      <a:r>
                        <a:rPr lang="en-US" dirty="0"/>
                        <a:t>RPS penalty incentive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PIMs are designed with clear targets for performance, and incentive values prescribed in advance of the performance period.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Scorecard metric approach may introduce gaming risk and work contrary to cost-efficient utility investments and operations performance area.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strike="noStrike" noProof="0" dirty="0">
                          <a:solidFill>
                            <a:srgbClr val="000000"/>
                          </a:solidFill>
                          <a:latin typeface="Roboto"/>
                        </a:rPr>
                        <a:t>PIM incentives designed as ROE bps: 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Roboto"/>
                        </a:rPr>
                        <a:t>New York, Hawaii, Illinois</a:t>
                      </a:r>
                      <a:endParaRPr lang="en-US" b="1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Energy Efficiency PIMs: </a:t>
                      </a:r>
                      <a:r>
                        <a:rPr lang="en-US" dirty="0"/>
                        <a:t>Massachusetts, New York, Vermont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389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661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3E7A99-BB58-D308-AC63-19A0B6A08E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BA5ED-C6DB-0AF2-64F6-276CB9D00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Roboto"/>
                <a:ea typeface="Roboto"/>
                <a:cs typeface="Roboto"/>
              </a:rPr>
              <a:t>Performance mechanisms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44D355-114C-FA97-0D2C-33BA4D5C9DA5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>
                <a:latin typeface="Roboto"/>
                <a:ea typeface="Roboto"/>
                <a:cs typeface="Roboto"/>
              </a:rPr>
              <a:t>Reporting metrics established in PUR-2023-00210 </a:t>
            </a:r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6DE026C-FE2C-1960-0E76-500EE079A3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4953917"/>
              </p:ext>
            </p:extLst>
          </p:nvPr>
        </p:nvGraphicFramePr>
        <p:xfrm>
          <a:off x="397464" y="1845234"/>
          <a:ext cx="11431523" cy="422695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05326">
                  <a:extLst>
                    <a:ext uri="{9D8B030D-6E8A-4147-A177-3AD203B41FA5}">
                      <a16:colId xmlns:a16="http://schemas.microsoft.com/office/drawing/2014/main" val="3484219240"/>
                    </a:ext>
                  </a:extLst>
                </a:gridCol>
                <a:gridCol w="5149645">
                  <a:extLst>
                    <a:ext uri="{9D8B030D-6E8A-4147-A177-3AD203B41FA5}">
                      <a16:colId xmlns:a16="http://schemas.microsoft.com/office/drawing/2014/main" val="1724930982"/>
                    </a:ext>
                  </a:extLst>
                </a:gridCol>
                <a:gridCol w="2976552">
                  <a:extLst>
                    <a:ext uri="{9D8B030D-6E8A-4147-A177-3AD203B41FA5}">
                      <a16:colId xmlns:a16="http://schemas.microsoft.com/office/drawing/2014/main" val="196810516"/>
                    </a:ext>
                  </a:extLst>
                </a:gridCol>
              </a:tblGrid>
              <a:tr h="845391">
                <a:tc>
                  <a:txBody>
                    <a:bodyPr/>
                    <a:lstStyle/>
                    <a:p>
                      <a:r>
                        <a:rPr lang="en-US"/>
                        <a:t>Existing Regulatory Mechanisms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Comparison to Best Practice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745074"/>
                  </a:ext>
                </a:extLst>
              </a:tr>
              <a:tr h="3381563">
                <a:tc>
                  <a:txBody>
                    <a:bodyPr/>
                    <a:lstStyle/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/>
                        <a:t>Reporting metrics aligned with four categories of reliability, generating plant performance, customer service, and utility operating efficiency.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Portfolio of reported metrics and scorecards (i.e., reporting metrics + targets) is industry best practice to address information asymmetry.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Opportunity to expand the set of reporting metrics to broader set of performance areas of HJR No.30/SJR No.47</a:t>
                      </a:r>
                    </a:p>
                    <a:p>
                      <a:pPr marL="285750" marR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Opportunity to establish a public facing performance data dashboard.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Portfolios of metrics and scorecards: </a:t>
                      </a:r>
                      <a:r>
                        <a:rPr lang="en-US" dirty="0"/>
                        <a:t>Hawaii, New York, Minnesota, Illinois, and Colorado. </a:t>
                      </a:r>
                      <a:endParaRPr lang="en-US" b="1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Performance data dashboards: </a:t>
                      </a:r>
                      <a:r>
                        <a:rPr lang="en-US" dirty="0"/>
                        <a:t>Hawaii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389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628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A72E9E-D7CB-977A-8EEB-F2BB48A66C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9030FB9-7ACA-0EC2-DBEF-5711BD652CE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98926A9-958E-2DAA-EE99-42D0F0AD0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120E9E-36EE-AE2C-2BBC-FF3A5E0CDC9F}"/>
              </a:ext>
            </a:extLst>
          </p:cNvPr>
          <p:cNvSpPr txBox="1"/>
          <p:nvPr/>
        </p:nvSpPr>
        <p:spPr>
          <a:xfrm>
            <a:off x="775692" y="3862136"/>
            <a:ext cx="2343746" cy="914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rtlCol="0" anchor="t" anchorCtr="0">
            <a:noAutofit/>
          </a:bodyPr>
          <a:lstStyle/>
          <a:p>
            <a:pPr marL="10795" marR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2400" dirty="0">
                <a:solidFill>
                  <a:schemeClr val="bg1"/>
                </a:solidFill>
              </a:rPr>
              <a:t>Gennelle Wilson</a:t>
            </a:r>
            <a:endParaRPr lang="en-US" dirty="0">
              <a:solidFill>
                <a:schemeClr val="bg1"/>
              </a:solidFill>
            </a:endParaRPr>
          </a:p>
          <a:p>
            <a:pPr marL="10795" defTabSz="914400">
              <a:lnSpc>
                <a:spcPct val="90000"/>
              </a:lnSpc>
              <a:spcBef>
                <a:spcPct val="0"/>
              </a:spcBef>
            </a:pPr>
            <a:r>
              <a:rPr lang="en-US" sz="1600" dirty="0">
                <a:solidFill>
                  <a:schemeClr val="bg1"/>
                </a:solidFill>
              </a:rPr>
              <a:t>Manager, Electricity</a:t>
            </a:r>
            <a:endParaRPr lang="en-US" sz="1600" dirty="0">
              <a:solidFill>
                <a:schemeClr val="bg1"/>
              </a:solidFill>
              <a:ea typeface="Roboto"/>
              <a:cs typeface="Roboto"/>
            </a:endParaRPr>
          </a:p>
          <a:p>
            <a:pPr marL="10795" marR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dirty="0">
                <a:solidFill>
                  <a:schemeClr val="accent4">
                    <a:lumMod val="25000"/>
                    <a:lumOff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gwilson@rmi.org</a:t>
            </a:r>
            <a:r>
              <a:rPr lang="en-US" sz="1600" dirty="0">
                <a:solidFill>
                  <a:schemeClr val="accent4">
                    <a:lumMod val="25000"/>
                    <a:lumOff val="75000"/>
                  </a:schemeClr>
                </a:solidFill>
              </a:rPr>
              <a:t> </a:t>
            </a:r>
            <a:endParaRPr lang="en-US" sz="1600" dirty="0">
              <a:solidFill>
                <a:schemeClr val="accent4">
                  <a:lumMod val="25000"/>
                  <a:lumOff val="75000"/>
                </a:schemeClr>
              </a:solidFill>
              <a:ea typeface="Roboto"/>
              <a:cs typeface="Roboto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274E5B-DC04-21BE-E59D-487C4B057E83}"/>
              </a:ext>
            </a:extLst>
          </p:cNvPr>
          <p:cNvSpPr txBox="1"/>
          <p:nvPr/>
        </p:nvSpPr>
        <p:spPr>
          <a:xfrm>
            <a:off x="775692" y="2454728"/>
            <a:ext cx="4053483" cy="914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rtlCol="0" anchor="t" anchorCtr="0">
            <a:noAutofit/>
          </a:bodyPr>
          <a:lstStyle/>
          <a:p>
            <a:pPr marL="10795" marR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2400" dirty="0">
                <a:solidFill>
                  <a:schemeClr val="bg1"/>
                </a:solidFill>
              </a:rPr>
              <a:t>Oliver Tully</a:t>
            </a:r>
            <a:endParaRPr lang="en-US" dirty="0">
              <a:solidFill>
                <a:schemeClr val="bg1"/>
              </a:solidFill>
            </a:endParaRPr>
          </a:p>
          <a:p>
            <a:pPr marL="10795" marR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dirty="0">
                <a:solidFill>
                  <a:schemeClr val="bg1"/>
                </a:solidFill>
              </a:rPr>
              <a:t>Manager, Electricity</a:t>
            </a:r>
            <a:endParaRPr lang="en-US" sz="1600" dirty="0">
              <a:solidFill>
                <a:schemeClr val="bg1"/>
              </a:solidFill>
              <a:ea typeface="Roboto"/>
              <a:cs typeface="Roboto"/>
            </a:endParaRPr>
          </a:p>
          <a:p>
            <a:pPr marL="10795" marR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dirty="0">
                <a:solidFill>
                  <a:schemeClr val="accent4">
                    <a:lumMod val="25000"/>
                    <a:lumOff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oliver.tully@rmi.org</a:t>
            </a:r>
            <a:r>
              <a:rPr lang="en-US" sz="1600" dirty="0">
                <a:solidFill>
                  <a:schemeClr val="accent4">
                    <a:lumMod val="25000"/>
                    <a:lumOff val="75000"/>
                  </a:schemeClr>
                </a:solidFill>
              </a:rPr>
              <a:t> </a:t>
            </a:r>
            <a:endParaRPr lang="en-US" sz="1600" dirty="0">
              <a:solidFill>
                <a:schemeClr val="accent4">
                  <a:lumMod val="25000"/>
                  <a:lumOff val="75000"/>
                </a:schemeClr>
              </a:solidFill>
              <a:ea typeface="Roboto"/>
              <a:cs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712012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78AB9E6-DAD9-D0AE-3BDB-FAAF125D2E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D31421E-234C-D058-98FB-F17764F6E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RMI</a:t>
            </a:r>
          </a:p>
        </p:txBody>
      </p:sp>
      <p:pic>
        <p:nvPicPr>
          <p:cNvPr id="1026" name="Picture 2" descr="Oliver Tully">
            <a:extLst>
              <a:ext uri="{FF2B5EF4-FFF2-40B4-BE49-F238E27FC236}">
                <a16:creationId xmlns:a16="http://schemas.microsoft.com/office/drawing/2014/main" id="{5C1F480E-8BBC-83F0-D866-1B905F243D9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7589" y="1690687"/>
            <a:ext cx="2018411" cy="2018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ennelle Wilson">
            <a:extLst>
              <a:ext uri="{FF2B5EF4-FFF2-40B4-BE49-F238E27FC236}">
                <a16:creationId xmlns:a16="http://schemas.microsoft.com/office/drawing/2014/main" id="{9ADBAF2E-6BFF-5B60-6C8D-1F4921FB40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970" y="1690688"/>
            <a:ext cx="2018410" cy="2018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10B2CCB-248B-DF05-1834-EC24AE32885F}"/>
              </a:ext>
            </a:extLst>
          </p:cNvPr>
          <p:cNvSpPr txBox="1"/>
          <p:nvPr/>
        </p:nvSpPr>
        <p:spPr>
          <a:xfrm>
            <a:off x="976970" y="3862136"/>
            <a:ext cx="2343746" cy="914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rtlCol="0" anchor="t" anchorCtr="0">
            <a:noAutofit/>
          </a:bodyPr>
          <a:lstStyle/>
          <a:p>
            <a:pPr marL="10795" marR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2000" dirty="0">
                <a:solidFill>
                  <a:schemeClr val="bg1"/>
                </a:solidFill>
              </a:rPr>
              <a:t>Gennelle Wilson</a:t>
            </a:r>
            <a:endParaRPr lang="en-US" dirty="0">
              <a:solidFill>
                <a:schemeClr val="bg1"/>
              </a:solidFill>
            </a:endParaRPr>
          </a:p>
          <a:p>
            <a:pPr marL="10795" marR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dirty="0">
                <a:solidFill>
                  <a:schemeClr val="bg1"/>
                </a:solidFill>
              </a:rPr>
              <a:t>Manager</a:t>
            </a:r>
            <a:endParaRPr lang="en-US" sz="1600" dirty="0">
              <a:solidFill>
                <a:schemeClr val="bg1"/>
              </a:solidFill>
              <a:ea typeface="Roboto"/>
              <a:cs typeface="Roboto"/>
            </a:endParaRPr>
          </a:p>
          <a:p>
            <a:pPr marL="10795" defTabSz="914400">
              <a:lnSpc>
                <a:spcPct val="90000"/>
              </a:lnSpc>
              <a:spcBef>
                <a:spcPct val="0"/>
              </a:spcBef>
            </a:pPr>
            <a:r>
              <a:rPr lang="en-US" sz="1600" dirty="0">
                <a:solidFill>
                  <a:schemeClr val="bg1"/>
                </a:solidFill>
              </a:rPr>
              <a:t>Electric Utility Regulation </a:t>
            </a:r>
            <a:endParaRPr lang="en-US" sz="1600" dirty="0">
              <a:solidFill>
                <a:schemeClr val="bg1"/>
              </a:solidFill>
              <a:ea typeface="Roboto"/>
              <a:cs typeface="Roboto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914A77-F803-130A-42A7-91959C4B3038}"/>
              </a:ext>
            </a:extLst>
          </p:cNvPr>
          <p:cNvSpPr txBox="1"/>
          <p:nvPr/>
        </p:nvSpPr>
        <p:spPr>
          <a:xfrm>
            <a:off x="4077589" y="3862136"/>
            <a:ext cx="1770240" cy="914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rtlCol="0" anchor="t" anchorCtr="0">
            <a:noAutofit/>
          </a:bodyPr>
          <a:lstStyle/>
          <a:p>
            <a:pPr marL="11113" marR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2000" dirty="0">
                <a:solidFill>
                  <a:schemeClr val="bg1"/>
                </a:solidFill>
              </a:rPr>
              <a:t>Oliver Tully</a:t>
            </a:r>
          </a:p>
          <a:p>
            <a:pPr marL="11113" marR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dirty="0">
                <a:solidFill>
                  <a:schemeClr val="bg1"/>
                </a:solidFill>
              </a:rPr>
              <a:t>Manager</a:t>
            </a:r>
          </a:p>
          <a:p>
            <a:pPr marL="10795" defTabSz="914400">
              <a:lnSpc>
                <a:spcPct val="90000"/>
              </a:lnSpc>
              <a:spcBef>
                <a:spcPct val="0"/>
              </a:spcBef>
            </a:pPr>
            <a:r>
              <a:rPr lang="en-US" sz="1600" dirty="0">
                <a:solidFill>
                  <a:schemeClr val="bg1"/>
                </a:solidFill>
              </a:rPr>
              <a:t>Electric Utility Regulation </a:t>
            </a:r>
            <a:endParaRPr lang="en-US" sz="1600" dirty="0">
              <a:solidFill>
                <a:schemeClr val="bg1"/>
              </a:solidFill>
              <a:ea typeface="Roboto"/>
              <a:cs typeface="Roboto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1DCC35-1F38-2F7F-1619-BB31F818959B}"/>
              </a:ext>
            </a:extLst>
          </p:cNvPr>
          <p:cNvSpPr txBox="1"/>
          <p:nvPr/>
        </p:nvSpPr>
        <p:spPr>
          <a:xfrm>
            <a:off x="844622" y="5162304"/>
            <a:ext cx="9827388" cy="914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rtlCol="0" anchor="t" anchorCtr="0">
            <a:noAutofit/>
          </a:bodyPr>
          <a:lstStyle/>
          <a:p>
            <a:pPr marL="11113" defTabSz="914400">
              <a:lnSpc>
                <a:spcPct val="90000"/>
              </a:lnSpc>
              <a:spcBef>
                <a:spcPct val="0"/>
              </a:spcBef>
            </a:pPr>
            <a:r>
              <a:rPr lang="en-US" sz="2000" b="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RMI is an independent, nonpartisan, nonprofit that transforms global energy systems </a:t>
            </a:r>
          </a:p>
          <a:p>
            <a:pPr marL="11113" defTabSz="914400">
              <a:lnSpc>
                <a:spcPct val="90000"/>
              </a:lnSpc>
              <a:spcBef>
                <a:spcPct val="0"/>
              </a:spcBef>
            </a:pPr>
            <a:r>
              <a:rPr lang="en-US" sz="2000" b="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through market-driven solutions to secure a clean, prosperous, zero-carbon future for all</a:t>
            </a:r>
            <a:r>
              <a:rPr lang="en-US" sz="2000" dirty="0">
                <a:solidFill>
                  <a:schemeClr val="bg1"/>
                </a:solidFill>
                <a:latin typeface="Aptos" panose="020B0004020202020204" pitchFamily="34" charset="0"/>
              </a:rPr>
              <a:t>.</a:t>
            </a:r>
          </a:p>
          <a:p>
            <a:pPr marL="11113" marR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2000" dirty="0">
              <a:solidFill>
                <a:schemeClr val="accent1"/>
              </a:solidFill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109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70B5646-D1A7-7F31-0A8E-55B1AC0442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F48F09-AE1F-0947-C47B-43CEDE980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02D4B1-65DA-1B74-770E-532FE9202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Rate Reviews</a:t>
            </a:r>
          </a:p>
          <a:p>
            <a:r>
              <a:rPr lang="en-US" dirty="0">
                <a:solidFill>
                  <a:schemeClr val="bg1"/>
                </a:solidFill>
              </a:rPr>
              <a:t>ROE Determinations</a:t>
            </a:r>
          </a:p>
          <a:p>
            <a:r>
              <a:rPr lang="en-US" dirty="0">
                <a:solidFill>
                  <a:schemeClr val="bg1"/>
                </a:solidFill>
              </a:rPr>
              <a:t>Rate Adjustment Clauses</a:t>
            </a:r>
          </a:p>
          <a:p>
            <a:r>
              <a:rPr lang="en-US" dirty="0">
                <a:solidFill>
                  <a:schemeClr val="bg1"/>
                </a:solidFill>
              </a:rPr>
              <a:t>Performance Adjustments and Measurement</a:t>
            </a:r>
          </a:p>
          <a:p>
            <a:r>
              <a:rPr lang="en-US" dirty="0">
                <a:solidFill>
                  <a:schemeClr val="bg1"/>
                </a:solidFill>
              </a:rPr>
              <a:t>Q&amp;A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DDAE76-78EF-1E49-8F5F-A2B77B26803A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392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94EF041-4E25-879C-5532-CE5E591331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2C2C7AA-2A3A-1156-EAD9-396A46CF2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Rate Reviews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777869A-C704-EDCA-5DD4-119640C568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2285603"/>
              </p:ext>
            </p:extLst>
          </p:nvPr>
        </p:nvGraphicFramePr>
        <p:xfrm>
          <a:off x="483394" y="1825623"/>
          <a:ext cx="11225211" cy="43322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28349">
                  <a:extLst>
                    <a:ext uri="{9D8B030D-6E8A-4147-A177-3AD203B41FA5}">
                      <a16:colId xmlns:a16="http://schemas.microsoft.com/office/drawing/2014/main" val="1724930982"/>
                    </a:ext>
                  </a:extLst>
                </a:gridCol>
                <a:gridCol w="4396862">
                  <a:extLst>
                    <a:ext uri="{9D8B030D-6E8A-4147-A177-3AD203B41FA5}">
                      <a16:colId xmlns:a16="http://schemas.microsoft.com/office/drawing/2014/main" val="196810516"/>
                    </a:ext>
                  </a:extLst>
                </a:gridCol>
              </a:tblGrid>
              <a:tr h="503314">
                <a:tc>
                  <a:txBody>
                    <a:bodyPr/>
                    <a:lstStyle/>
                    <a:p>
                      <a:r>
                        <a:rPr lang="en-US" dirty="0"/>
                        <a:t>Comparison to Best Practice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745074"/>
                  </a:ext>
                </a:extLst>
              </a:tr>
              <a:tr h="382897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Two-year rate cycle may result in a high administrative burden.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Multi-year rate plans </a:t>
                      </a:r>
                      <a:r>
                        <a:rPr lang="en-US" dirty="0"/>
                        <a:t>(MRP)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3-5 year terms can reduce administrative burden and strengthen cost-containment incentives.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ym typeface="Wingdings" pitchFamily="2" charset="2"/>
                        </a:rPr>
                        <a:t>Includes mechanism to adjust revenues over time, e.g. </a:t>
                      </a:r>
                      <a:r>
                        <a:rPr lang="en-US" dirty="0"/>
                        <a:t>an index-based formula, informed by external cost drivers.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ym typeface="Wingdings" pitchFamily="2" charset="2"/>
                        </a:rPr>
                        <a:t>Guardrails and off-ramps to course correct as needed.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dirty="0">
                        <a:sym typeface="Wingdings" pitchFamily="2" charset="2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dirty="0">
                        <a:sym typeface="Wingdings" pitchFamily="2" charset="2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b="1" dirty="0">
                        <a:highlight>
                          <a:srgbClr val="FFFF00"/>
                        </a:highlight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="1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16 states have an MRP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States with MRPs and externally-indexed attrition relief mechanisms (ARM)</a:t>
                      </a:r>
                      <a:r>
                        <a:rPr lang="en-US" dirty="0"/>
                        <a:t>: Hawaii, Massachusetts,  Alberta, Canada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389342"/>
                  </a:ext>
                </a:extLst>
              </a:tr>
            </a:tbl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1D39E8-647D-4B8E-2861-DF94AEBE2273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en-US" dirty="0"/>
              <a:t>Two-year rate cycle</a:t>
            </a:r>
          </a:p>
        </p:txBody>
      </p:sp>
    </p:spTree>
    <p:extLst>
      <p:ext uri="{BB962C8B-B14F-4D97-AF65-F5344CB8AC3E}">
        <p14:creationId xmlns:p14="http://schemas.microsoft.com/office/powerpoint/2010/main" val="1209225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744888-A4DC-B94D-8A62-AB78ED57C4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B05CCBF-2EB6-812A-0C36-9307209E50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F56FD44-AF36-1CA5-A785-5F8CF0256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Rate Reviews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5866211-7768-1E35-9249-CD458840CA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5649539"/>
              </p:ext>
            </p:extLst>
          </p:nvPr>
        </p:nvGraphicFramePr>
        <p:xfrm>
          <a:off x="483394" y="1819991"/>
          <a:ext cx="11225211" cy="434202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24661">
                  <a:extLst>
                    <a:ext uri="{9D8B030D-6E8A-4147-A177-3AD203B41FA5}">
                      <a16:colId xmlns:a16="http://schemas.microsoft.com/office/drawing/2014/main" val="1724930982"/>
                    </a:ext>
                  </a:extLst>
                </a:gridCol>
                <a:gridCol w="4400550">
                  <a:extLst>
                    <a:ext uri="{9D8B030D-6E8A-4147-A177-3AD203B41FA5}">
                      <a16:colId xmlns:a16="http://schemas.microsoft.com/office/drawing/2014/main" val="196810516"/>
                    </a:ext>
                  </a:extLst>
                </a:gridCol>
              </a:tblGrid>
              <a:tr h="529565">
                <a:tc>
                  <a:txBody>
                    <a:bodyPr/>
                    <a:lstStyle/>
                    <a:p>
                      <a:r>
                        <a:rPr lang="en-US" dirty="0"/>
                        <a:t>Comparison to Best Practice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745074"/>
                  </a:ext>
                </a:extLst>
              </a:tr>
              <a:tr h="381246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Earnings Sharing Mechanism (ESM)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Existing ESM provides some protection to ratepayers from utility overearnings, supporting affordability goals. 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ESMs should be designed 1) to provide a safeguard if utilities earnings significantly exceed authorized ROE, and 2) when paired with an MRP with a revenue cap, ensure that MRP’s cost containment incentive is not overly diluted.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US" b="1" dirty="0">
                        <a:highlight>
                          <a:srgbClr val="FFFF00"/>
                        </a:highlight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="1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ESM</a:t>
                      </a:r>
                      <a:r>
                        <a:rPr lang="en-US" dirty="0"/>
                        <a:t>: Hawaii, Massachusetts, Vermont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389342"/>
                  </a:ext>
                </a:extLst>
              </a:tr>
            </a:tbl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447A1E-864E-751D-FCA2-A8F27857B1DB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en-US" dirty="0"/>
              <a:t>Earnings Sharing Mechanism</a:t>
            </a:r>
          </a:p>
        </p:txBody>
      </p:sp>
    </p:spTree>
    <p:extLst>
      <p:ext uri="{BB962C8B-B14F-4D97-AF65-F5344CB8AC3E}">
        <p14:creationId xmlns:p14="http://schemas.microsoft.com/office/powerpoint/2010/main" val="741405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CC6FE13-2BCF-8E63-19BE-9E89CAE08B8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FF3D580-4A5F-83AE-C8F5-D7727B893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Rate Reviews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4EC616-84A2-E383-8015-0A09DAF7FCC8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en-US" dirty="0"/>
              <a:t>Revenue Decoupling</a:t>
            </a:r>
          </a:p>
        </p:txBody>
      </p:sp>
      <p:graphicFrame>
        <p:nvGraphicFramePr>
          <p:cNvPr id="6" name="Content Placeholder 6">
            <a:extLst>
              <a:ext uri="{FF2B5EF4-FFF2-40B4-BE49-F238E27FC236}">
                <a16:creationId xmlns:a16="http://schemas.microsoft.com/office/drawing/2014/main" id="{3D3A7216-A715-BB5A-F9F2-A93690943C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3566733"/>
              </p:ext>
            </p:extLst>
          </p:nvPr>
        </p:nvGraphicFramePr>
        <p:xfrm>
          <a:off x="501185" y="1821412"/>
          <a:ext cx="11332226" cy="41751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28303">
                  <a:extLst>
                    <a:ext uri="{9D8B030D-6E8A-4147-A177-3AD203B41FA5}">
                      <a16:colId xmlns:a16="http://schemas.microsoft.com/office/drawing/2014/main" val="1724930982"/>
                    </a:ext>
                  </a:extLst>
                </a:gridCol>
                <a:gridCol w="4503923">
                  <a:extLst>
                    <a:ext uri="{9D8B030D-6E8A-4147-A177-3AD203B41FA5}">
                      <a16:colId xmlns:a16="http://schemas.microsoft.com/office/drawing/2014/main" val="196810516"/>
                    </a:ext>
                  </a:extLst>
                </a:gridCol>
              </a:tblGrid>
              <a:tr h="437688">
                <a:tc>
                  <a:txBody>
                    <a:bodyPr/>
                    <a:lstStyle/>
                    <a:p>
                      <a:r>
                        <a:rPr lang="en-US" dirty="0"/>
                        <a:t>Comparison to Best Practice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745074"/>
                  </a:ext>
                </a:extLst>
              </a:tr>
              <a:tr h="373743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Gas Revenue Decoupling currently in place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Electric Revenue Decoupling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mitigate throughput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incentives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that motivate sales growth and opposition to measures that reduce energy usage.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Electric</a:t>
                      </a:r>
                      <a:r>
                        <a:rPr lang="en-US" dirty="0"/>
                        <a:t> </a:t>
                      </a:r>
                      <a:r>
                        <a:rPr lang="en-US" b="1" dirty="0"/>
                        <a:t>Revenue</a:t>
                      </a:r>
                      <a:r>
                        <a:rPr lang="en-US" dirty="0"/>
                        <a:t> </a:t>
                      </a:r>
                      <a:r>
                        <a:rPr lang="en-US" b="1" dirty="0"/>
                        <a:t>Decoupling</a:t>
                      </a:r>
                      <a:r>
                        <a:rPr lang="en-US" dirty="0"/>
                        <a:t>: 18 states, including Massachusetts, New York, and California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389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0842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9642F7-FF6C-038B-2482-5A44F57BE8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F77CE10-572F-2BA0-19DA-B2BFE43F60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9DC997A-CA76-476B-A858-F6EE19EB0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Rate Reviews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E1D722-24B0-8843-0DA2-5BBA9F1D5794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en-US" dirty="0"/>
              <a:t>Management Audits and Capex-</a:t>
            </a:r>
            <a:r>
              <a:rPr lang="en-US" dirty="0" err="1"/>
              <a:t>Opex</a:t>
            </a:r>
            <a:r>
              <a:rPr lang="en-US" dirty="0"/>
              <a:t> Equalization Strategies</a:t>
            </a:r>
          </a:p>
        </p:txBody>
      </p:sp>
      <p:graphicFrame>
        <p:nvGraphicFramePr>
          <p:cNvPr id="6" name="Content Placeholder 6">
            <a:extLst>
              <a:ext uri="{FF2B5EF4-FFF2-40B4-BE49-F238E27FC236}">
                <a16:creationId xmlns:a16="http://schemas.microsoft.com/office/drawing/2014/main" id="{FDCD7D85-7271-A528-AD1A-399C911D44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2438937"/>
              </p:ext>
            </p:extLst>
          </p:nvPr>
        </p:nvGraphicFramePr>
        <p:xfrm>
          <a:off x="501185" y="1821412"/>
          <a:ext cx="11332226" cy="41751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28303">
                  <a:extLst>
                    <a:ext uri="{9D8B030D-6E8A-4147-A177-3AD203B41FA5}">
                      <a16:colId xmlns:a16="http://schemas.microsoft.com/office/drawing/2014/main" val="1724930982"/>
                    </a:ext>
                  </a:extLst>
                </a:gridCol>
                <a:gridCol w="4503923">
                  <a:extLst>
                    <a:ext uri="{9D8B030D-6E8A-4147-A177-3AD203B41FA5}">
                      <a16:colId xmlns:a16="http://schemas.microsoft.com/office/drawing/2014/main" val="196810516"/>
                    </a:ext>
                  </a:extLst>
                </a:gridCol>
              </a:tblGrid>
              <a:tr h="437688">
                <a:tc>
                  <a:txBody>
                    <a:bodyPr/>
                    <a:lstStyle/>
                    <a:p>
                      <a:r>
                        <a:rPr lang="en-US" dirty="0"/>
                        <a:t>Comparison to Best Practice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745074"/>
                  </a:ext>
                </a:extLst>
              </a:tr>
              <a:tr h="373743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Management Audits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0" dirty="0"/>
                        <a:t>Can unearth significant cost saving opportunities.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Capex-</a:t>
                      </a:r>
                      <a:r>
                        <a:rPr lang="en-US" b="1" dirty="0" err="1"/>
                        <a:t>Opex</a:t>
                      </a:r>
                      <a:r>
                        <a:rPr lang="en-US" b="1" dirty="0"/>
                        <a:t> Equalization Strategies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0" dirty="0"/>
                        <a:t>Can incentivize cost efficiencies and affordability benefits by reducing capex bias. 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0" dirty="0"/>
                        <a:t>e.g. </a:t>
                      </a:r>
                      <a:r>
                        <a:rPr lang="en-US" b="0" dirty="0" err="1"/>
                        <a:t>Opex</a:t>
                      </a:r>
                      <a:r>
                        <a:rPr lang="en-US" b="0" dirty="0"/>
                        <a:t> capitalization, where a category of </a:t>
                      </a:r>
                      <a:r>
                        <a:rPr lang="en-US" b="0" dirty="0" err="1"/>
                        <a:t>opex</a:t>
                      </a:r>
                      <a:r>
                        <a:rPr lang="en-US" b="0" dirty="0"/>
                        <a:t> is amortized and utility earns a return on it.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1" dirty="0"/>
                        <a:t>Management</a:t>
                      </a:r>
                      <a:r>
                        <a:rPr lang="en-US" dirty="0"/>
                        <a:t> </a:t>
                      </a:r>
                      <a:r>
                        <a:rPr lang="en-US" b="1" dirty="0"/>
                        <a:t>Audits</a:t>
                      </a:r>
                      <a:r>
                        <a:rPr lang="en-US" dirty="0"/>
                        <a:t>: Hawaii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Capex-</a:t>
                      </a:r>
                      <a:r>
                        <a:rPr lang="en-US" b="1" dirty="0" err="1"/>
                        <a:t>Opex</a:t>
                      </a:r>
                      <a:r>
                        <a:rPr lang="en-US" b="1" dirty="0"/>
                        <a:t> Equalization</a:t>
                      </a:r>
                      <a:r>
                        <a:rPr lang="en-US" dirty="0"/>
                        <a:t>: Maryland, New Jersey, United Kingdom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38934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4950CDA-4477-B3CF-22EF-6B6915D8472D}"/>
              </a:ext>
            </a:extLst>
          </p:cNvPr>
          <p:cNvSpPr txBox="1"/>
          <p:nvPr/>
        </p:nvSpPr>
        <p:spPr>
          <a:xfrm>
            <a:off x="3086100" y="-2371725"/>
            <a:ext cx="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rtlCol="0" anchor="t" anchorCtr="0">
            <a:noAutofit/>
          </a:bodyPr>
          <a:lstStyle/>
          <a:p>
            <a:pPr marL="11113" marR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754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DC0C30E-A1D2-F819-89E6-C0EFC3BAE2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8741EBE-04E9-83E7-E818-7F5E70767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ROE Determinations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EBC79E-EAC6-CDE4-8B9B-A95EAAB250FA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6">
            <a:extLst>
              <a:ext uri="{FF2B5EF4-FFF2-40B4-BE49-F238E27FC236}">
                <a16:creationId xmlns:a16="http://schemas.microsoft.com/office/drawing/2014/main" id="{32BAE66A-AAD6-8E31-D4D1-FF0D9F3D02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6753392"/>
              </p:ext>
            </p:extLst>
          </p:nvPr>
        </p:nvGraphicFramePr>
        <p:xfrm>
          <a:off x="376517" y="1869525"/>
          <a:ext cx="11456894" cy="419726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053374">
                  <a:extLst>
                    <a:ext uri="{9D8B030D-6E8A-4147-A177-3AD203B41FA5}">
                      <a16:colId xmlns:a16="http://schemas.microsoft.com/office/drawing/2014/main" val="1724930982"/>
                    </a:ext>
                  </a:extLst>
                </a:gridCol>
                <a:gridCol w="4403520">
                  <a:extLst>
                    <a:ext uri="{9D8B030D-6E8A-4147-A177-3AD203B41FA5}">
                      <a16:colId xmlns:a16="http://schemas.microsoft.com/office/drawing/2014/main" val="196810516"/>
                    </a:ext>
                  </a:extLst>
                </a:gridCol>
              </a:tblGrid>
              <a:tr h="327881">
                <a:tc>
                  <a:txBody>
                    <a:bodyPr/>
                    <a:lstStyle/>
                    <a:p>
                      <a:r>
                        <a:rPr lang="en-US" dirty="0"/>
                        <a:t>Comparison to Best Practice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745074"/>
                  </a:ext>
                </a:extLst>
              </a:tr>
              <a:tr h="383150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Setting ROE using a peer group average can be problematic from a cost containment perspective.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Peer benchmarking can provide useful data points, but can reinforce suboptimal practices used by peer jurisdictions if not assessed carefully.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Recent changes to setting ROE should help to remove limitations that may have worked against affordability and cost-efficiency goals.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States that have implemented broad PBR frameworks generally take PBR mechanisms into account when setting ROE.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PBR mechanisms can help to lower utilities’ risk profiles. 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1" dirty="0"/>
                        <a:t>Hawaii</a:t>
                      </a:r>
                      <a:r>
                        <a:rPr lang="en-US" sz="1600" b="0" dirty="0"/>
                        <a:t> PUC adjusted allowed ROE for the HECO Companies downward because of the reduction in company risk associated with its decoupling mechanism.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1" dirty="0"/>
                        <a:t>Minnesota</a:t>
                      </a:r>
                      <a:r>
                        <a:rPr lang="en-US" sz="1600" b="0" dirty="0"/>
                        <a:t> and </a:t>
                      </a:r>
                      <a:r>
                        <a:rPr lang="en-US" sz="1600" b="1" dirty="0"/>
                        <a:t>Illinois</a:t>
                      </a:r>
                      <a:r>
                        <a:rPr lang="en-US" sz="1600" b="0" dirty="0"/>
                        <a:t> regulators lowered ROE in part due to utilities’ multi-year rate plans.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389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4896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405FC8F-247D-1C64-86CE-66B021CC3F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CEF801A-84A5-90BA-7A58-7386B6F56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Rate Adjustment Clauses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D51976-AD82-3282-1A67-65CF91604378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6">
            <a:extLst>
              <a:ext uri="{FF2B5EF4-FFF2-40B4-BE49-F238E27FC236}">
                <a16:creationId xmlns:a16="http://schemas.microsoft.com/office/drawing/2014/main" id="{D4F378B2-E55C-0BE3-60CB-BDA98AA27D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4133729"/>
              </p:ext>
            </p:extLst>
          </p:nvPr>
        </p:nvGraphicFramePr>
        <p:xfrm>
          <a:off x="367553" y="1913603"/>
          <a:ext cx="11456894" cy="424307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067271">
                  <a:extLst>
                    <a:ext uri="{9D8B030D-6E8A-4147-A177-3AD203B41FA5}">
                      <a16:colId xmlns:a16="http://schemas.microsoft.com/office/drawing/2014/main" val="1724930982"/>
                    </a:ext>
                  </a:extLst>
                </a:gridCol>
                <a:gridCol w="4389623">
                  <a:extLst>
                    <a:ext uri="{9D8B030D-6E8A-4147-A177-3AD203B41FA5}">
                      <a16:colId xmlns:a16="http://schemas.microsoft.com/office/drawing/2014/main" val="196810516"/>
                    </a:ext>
                  </a:extLst>
                </a:gridCol>
              </a:tblGrid>
              <a:tr h="332733">
                <a:tc>
                  <a:txBody>
                    <a:bodyPr/>
                    <a:lstStyle/>
                    <a:p>
                      <a:r>
                        <a:rPr lang="en-US" dirty="0"/>
                        <a:t>Comparison to Best Practice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745074"/>
                  </a:ext>
                </a:extLst>
              </a:tr>
              <a:tr h="3877317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Cost trackers can erode incentives to make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cost-efficient spending decisions: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Trackers generally have less regulatory scrutiny. 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Generally guarantee cost recovery, reducing incentives to limit costs.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Capital cost trackers can exacerbate incentives to overinvest in capital assets.</a:t>
                      </a:r>
                      <a:r>
                        <a:rPr lang="en-US" dirty="0">
                          <a:effectLst/>
                        </a:rPr>
                        <a:t>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Existing RACs may substantially lower utilities’ financial risks; utilities’ may be earning higher ROEs than their risk profiles justify. </a:t>
                      </a:r>
                      <a:endParaRPr lang="en-US" dirty="0">
                        <a:effectLst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Trackers should be primarily for categories outside of utility control.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States with MRPs generally limit the use of cost trackers to avoid diluting the cost containment incentives that MRPs create.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389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08768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RMI PPT Palette">
      <a:dk1>
        <a:srgbClr val="000000"/>
      </a:dk1>
      <a:lt1>
        <a:srgbClr val="FFFFFF"/>
      </a:lt1>
      <a:dk2>
        <a:srgbClr val="003B63"/>
      </a:dk2>
      <a:lt2>
        <a:srgbClr val="FFFFFF"/>
      </a:lt2>
      <a:accent1>
        <a:srgbClr val="0BD0D9"/>
      </a:accent1>
      <a:accent2>
        <a:srgbClr val="0989B1"/>
      </a:accent2>
      <a:accent3>
        <a:srgbClr val="548538"/>
      </a:accent3>
      <a:accent4>
        <a:srgbClr val="003A61"/>
      </a:accent4>
      <a:accent5>
        <a:srgbClr val="FFCA08"/>
      </a:accent5>
      <a:accent6>
        <a:srgbClr val="F8931D"/>
      </a:accent6>
      <a:hlink>
        <a:srgbClr val="000000"/>
      </a:hlink>
      <a:folHlink>
        <a:srgbClr val="0BD0D9"/>
      </a:folHlink>
    </a:clrScheme>
    <a:fontScheme name="Test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  <a:ln>
          <a:noFill/>
        </a:ln>
        <a:effectLst/>
      </a:spPr>
      <a:bodyPr vert="horz" wrap="square" lIns="91440" tIns="45720" rIns="91440" bIns="45720" rtlCol="0" anchor="t" anchorCtr="0">
        <a:noAutofit/>
      </a:bodyPr>
      <a:lstStyle>
        <a:defPPr marL="11113" marR="0" algn="l" defTabSz="914400" rtl="0" eaLnBrk="1" fontAlgn="auto" latinLnBrk="0" hangingPunct="1">
          <a:lnSpc>
            <a:spcPct val="9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defRPr sz="2000" dirty="0" smtClean="0">
            <a:solidFill>
              <a:schemeClr val="accent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9ABDF27A-1631-BE41-A4C9-0BD604F80989}" vid="{A940CD1B-F46D-0E49-98E0-4B1BA7B8047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rogram Document" ma:contentTypeID="0x010100C2CFE70F12B8554A80D65BC4AE2EF620007B67C6C5B3513F49BE5E2C99CD186067" ma:contentTypeVersion="52" ma:contentTypeDescription="" ma:contentTypeScope="" ma:versionID="ed45521bacc7c9bd3e3fb44af6983c5b">
  <xsd:schema xmlns:xsd="http://www.w3.org/2001/XMLSchema" xmlns:xs="http://www.w3.org/2001/XMLSchema" xmlns:p="http://schemas.microsoft.com/office/2006/metadata/properties" xmlns:ns2="a1df9832-fa29-4d0b-8301-c5ccf72ca850" targetNamespace="http://schemas.microsoft.com/office/2006/metadata/properties" ma:root="true" ma:fieldsID="b8e761a6c34359020b0d861511fd24d1" ns2:_="">
    <xsd:import namespace="a1df9832-fa29-4d0b-8301-c5ccf72ca850"/>
    <xsd:element name="properties">
      <xsd:complexType>
        <xsd:sequence>
          <xsd:element name="documentManagement">
            <xsd:complexType>
              <xsd:all>
                <xsd:element ref="ns2:i44d58dc1cf74c3bb0600f75e80272a0" minOccurs="0"/>
                <xsd:element ref="ns2:k7031f0ddbec44908666ccec4dca0b46" minOccurs="0"/>
                <xsd:element ref="ns2:m26e38606aa543cb981614fc6d49280d" minOccurs="0"/>
                <xsd:element ref="ns2:n48685bf95bc4b8fa4aa6bfb34ecb222" minOccurs="0"/>
                <xsd:element ref="ns2:TaxCatchAll" minOccurs="0"/>
                <xsd:element ref="ns2:eda3356070224fe59cf39745c882f8c6" minOccurs="0"/>
                <xsd:element ref="ns2:n748466ce81f4d068bd498403e1ecc4b" minOccurs="0"/>
                <xsd:element ref="ns2:TaxCatchAllLabel" minOccurs="0"/>
                <xsd:element ref="ns2:n886c46fede847c080398018f40c4c47" minOccurs="0"/>
                <xsd:element ref="ns2:TaxKeywordTaxHTField" minOccurs="0"/>
                <xsd:element ref="ns2:e8144e7327f648c595f8fe404acef197" minOccurs="0"/>
                <xsd:element ref="ns2:o811e3c0c0214fc6bb33522f4837a579" minOccurs="0"/>
                <xsd:element ref="ns2:m2d3b84e453a41b493d2f8293d453bfc" minOccurs="0"/>
                <xsd:element ref="ns2:Project" minOccurs="0"/>
                <xsd:element ref="ns2:KeyPoints" minOccurs="0"/>
                <xsd:element ref="ns2:Extracted_x0020_Text" minOccurs="0"/>
                <xsd:element ref="ns2: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df9832-fa29-4d0b-8301-c5ccf72ca850" elementFormDefault="qualified">
    <xsd:import namespace="http://schemas.microsoft.com/office/2006/documentManagement/types"/>
    <xsd:import namespace="http://schemas.microsoft.com/office/infopath/2007/PartnerControls"/>
    <xsd:element name="i44d58dc1cf74c3bb0600f75e80272a0" ma:index="10" nillable="true" ma:taxonomy="true" ma:internalName="i44d58dc1cf74c3bb0600f75e80272a0" ma:taxonomyFieldName="Geography" ma:displayName="Geography" ma:default="" ma:fieldId="{244d58dc-1cf7-4c3b-b060-0f75e80272a0}" ma:sspId="78ca830c-a034-4168-b956-d7763e68b615" ma:termSetId="28a1c660-2861-4b3d-a4b7-c19d748b4d8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7031f0ddbec44908666ccec4dca0b46" ma:index="12" nillable="true" ma:taxonomy="true" ma:internalName="k7031f0ddbec44908666ccec4dca0b46" ma:taxonomyFieldName="Client_x0020_Partner" ma:displayName="Client Partner" ma:readOnly="false" ma:default="" ma:fieldId="{47031f0d-dbec-4490-8666-ccec4dca0b46}" ma:sspId="78ca830c-a034-4168-b956-d7763e68b615" ma:termSetId="2fdb8ad4-2b2b-419a-bd90-93be715ccb6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26e38606aa543cb981614fc6d49280d" ma:index="14" nillable="true" ma:taxonomy="true" ma:internalName="m26e38606aa543cb981614fc6d49280d" ma:taxonomyFieldName="Technology" ma:displayName="Technology" ma:readOnly="false" ma:default="" ma:fieldId="{626e3860-6aa5-43cb-9816-14fc6d49280d}" ma:sspId="78ca830c-a034-4168-b956-d7763e68b615" ma:termSetId="fb0d05d2-464d-47d8-b8c5-88e37d853ee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48685bf95bc4b8fa4aa6bfb34ecb222" ma:index="15" nillable="true" ma:taxonomy="true" ma:internalName="n48685bf95bc4b8fa4aa6bfb34ecb222" ma:taxonomyFieldName="Program" ma:displayName="Program" ma:readOnly="false" ma:default="1;#Electricity|477afd54-3aee-4d07-8712-a2801099faca" ma:fieldId="{748685bf-95bc-4b8f-a4aa-6bfb34ecb222}" ma:sspId="78ca830c-a034-4168-b956-d7763e68b615" ma:termSetId="fb5b2e61-77ad-482a-9c70-531e7aa7f77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6" nillable="true" ma:displayName="Taxonomy Catch All Column" ma:hidden="true" ma:list="{a4fe0073-741c-4f18-a0b1-92b25e2355c0}" ma:internalName="TaxCatchAll" ma:showField="CatchAllData" ma:web="f13d1b39-2b1b-4da9-b61d-6cff8ff5b1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da3356070224fe59cf39745c882f8c6" ma:index="17" nillable="true" ma:taxonomy="true" ma:internalName="eda3356070224fe59cf39745c882f8c6" ma:taxonomyFieldName="Initiative" ma:displayName="Initiative" ma:readOnly="false" ma:default="2;#ELC - Business Models and Rate Design|ffeff133-4d9e-449e-b81c-ffb439651999" ma:fieldId="{eda33560-7022-4fe5-9cf3-9745c882f8c6}" ma:sspId="78ca830c-a034-4168-b956-d7763e68b615" ma:termSetId="903b7f5a-2ae5-4e42-8208-77428af6ee1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748466ce81f4d068bd498403e1ecc4b" ma:index="19" nillable="true" ma:taxonomy="true" ma:internalName="n748466ce81f4d068bd498403e1ecc4b" ma:taxonomyFieldName="Projects" ma:displayName="Projects" ma:readOnly="false" ma:default="" ma:fieldId="{7748466c-e81f-4d06-8bd4-98403e1ecc4b}" ma:taxonomyMulti="true" ma:sspId="78ca830c-a034-4168-b956-d7763e68b615" ma:termSetId="1ca03fc9-8c6d-48e1-924a-9e9a18db759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Label" ma:index="21" nillable="true" ma:displayName="Taxonomy Catch All Column1" ma:hidden="true" ma:list="{a4fe0073-741c-4f18-a0b1-92b25e2355c0}" ma:internalName="TaxCatchAllLabel" ma:readOnly="true" ma:showField="CatchAllDataLabel" ma:web="f13d1b39-2b1b-4da9-b61d-6cff8ff5b1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886c46fede847c080398018f40c4c47" ma:index="22" nillable="true" ma:taxonomy="true" ma:internalName="n886c46fede847c080398018f40c4c47" ma:taxonomyFieldName="Foundation" ma:displayName="Foundation" ma:readOnly="false" ma:default="" ma:fieldId="{7886c46f-ede8-47c0-8039-8018f40c4c47}" ma:sspId="78ca830c-a034-4168-b956-d7763e68b615" ma:termSetId="f178076e-94ff-44a9-8c37-04cfc45bd4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4" nillable="true" ma:taxonomy="true" ma:internalName="TaxKeywordTaxHTField" ma:taxonomyFieldName="TaxKeyword" ma:displayName="Enterprise Keywords" ma:fieldId="{23f27201-bee3-471e-b2e7-b64fd8b7ca38}" ma:taxonomyMulti="true" ma:sspId="78ca830c-a034-4168-b956-d7763e68b61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e8144e7327f648c595f8fe404acef197" ma:index="26" nillable="true" ma:taxonomy="true" ma:internalName="e8144e7327f648c595f8fe404acef197" ma:taxonomyFieldName="Document_x0020_Status0" ma:displayName="Document Status" ma:default="475;#Draft|1196e416-c1e2-46e4-892a-39f21fb650b4" ma:fieldId="{e8144e73-27f6-48c5-95f8-fe404acef197}" ma:sspId="78ca830c-a034-4168-b956-d7763e68b615" ma:termSetId="d65b1371-216a-449b-be5c-ac755384594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811e3c0c0214fc6bb33522f4837a579" ma:index="28" nillable="true" ma:taxonomy="true" ma:internalName="o811e3c0c0214fc6bb33522f4837a579" ma:taxonomyFieldName="Legal_x0020_Designation0" ma:displayName="Legal Designation" ma:default="476;#Restricted - Internal use only|16e0e62b-45fc-43f2-9316-8e87a381ed63" ma:fieldId="{8811e3c0-c021-4fc6-bb33-522f4837a579}" ma:sspId="78ca830c-a034-4168-b956-d7763e68b615" ma:termSetId="d7cab2b2-b4f8-46a9-89b2-4eecb42d47c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2d3b84e453a41b493d2f8293d453bfc" ma:index="30" nillable="true" ma:taxonomy="true" ma:internalName="m2d3b84e453a41b493d2f8293d453bfc" ma:taxonomyFieldName="Countries_x0020_Impacted0" ma:displayName="Countries Impacted" ma:default="" ma:fieldId="{62d3b84e-453a-41b4-93d2-f8293d453bfc}" ma:sspId="78ca830c-a034-4168-b956-d7763e68b615" ma:termSetId="e1c3647c-981b-42b1-93b5-578d8c5389f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roject" ma:index="32" nillable="true" ma:displayName="Project" ma:default="" ma:internalName="Project0">
      <xsd:simpleType>
        <xsd:restriction base="dms:Text">
          <xsd:maxLength value="255"/>
        </xsd:restriction>
      </xsd:simpleType>
    </xsd:element>
    <xsd:element name="KeyPoints" ma:index="33" nillable="true" ma:displayName="KeyPoints" ma:default="" ma:internalName="KeyPoints">
      <xsd:simpleType>
        <xsd:restriction base="dms:Note">
          <xsd:maxLength value="255"/>
        </xsd:restriction>
      </xsd:simpleType>
    </xsd:element>
    <xsd:element name="Extracted_x0020_Text" ma:index="34" nillable="true" ma:displayName="Extracted Text" ma:default="" ma:internalName="Extracted_x0020_Text">
      <xsd:simpleType>
        <xsd:restriction base="dms:Note">
          <xsd:maxLength value="255"/>
        </xsd:restriction>
      </xsd:simpleType>
    </xsd:element>
    <xsd:element name="Tags" ma:index="35" nillable="true" ma:displayName="Tags" ma:default="" ma:internalName="Tags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78ca830c-a034-4168-b956-d7763e68b615" ContentTypeId="0x010100C2CFE70F12B8554A80D65BC4AE2EF620" PreviousValue="false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8144e7327f648c595f8fe404acef197 xmlns="a1df9832-fa29-4d0b-8301-c5ccf72ca850">
      <Terms xmlns="http://schemas.microsoft.com/office/infopath/2007/PartnerControls">
        <TermInfo xmlns="http://schemas.microsoft.com/office/infopath/2007/PartnerControls">
          <TermName xmlns="http://schemas.microsoft.com/office/infopath/2007/PartnerControls">Draft</TermName>
          <TermId xmlns="http://schemas.microsoft.com/office/infopath/2007/PartnerControls">1196e416-c1e2-46e4-892a-39f21fb650b4</TermId>
        </TermInfo>
      </Terms>
    </e8144e7327f648c595f8fe404acef197>
    <i44d58dc1cf74c3bb0600f75e80272a0 xmlns="a1df9832-fa29-4d0b-8301-c5ccf72ca850">
      <Terms xmlns="http://schemas.microsoft.com/office/infopath/2007/PartnerControls"/>
    </i44d58dc1cf74c3bb0600f75e80272a0>
    <Extracted_x0020_Text xmlns="a1df9832-fa29-4d0b-8301-c5ccf72ca850" xsi:nil="true"/>
    <TaxCatchAll xmlns="a1df9832-fa29-4d0b-8301-c5ccf72ca850">
      <Value>475</Value>
      <Value>2</Value>
      <Value>1</Value>
      <Value>476</Value>
    </TaxCatchAll>
    <TaxKeywordTaxHTField xmlns="a1df9832-fa29-4d0b-8301-c5ccf72ca850">
      <Terms xmlns="http://schemas.microsoft.com/office/infopath/2007/PartnerControls"/>
    </TaxKeywordTaxHTField>
    <o811e3c0c0214fc6bb33522f4837a579 xmlns="a1df9832-fa29-4d0b-8301-c5ccf72ca850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Restricted - Internal use only</TermName>
          <TermId xmlns="http://schemas.microsoft.com/office/infopath/2007/PartnerControls">16e0e62b-45fc-43f2-9316-8e87a381ed63</TermId>
        </TermInfo>
      </Terms>
    </o811e3c0c0214fc6bb33522f4837a579>
    <n748466ce81f4d068bd498403e1ecc4b xmlns="a1df9832-fa29-4d0b-8301-c5ccf72ca850">
      <Terms xmlns="http://schemas.microsoft.com/office/infopath/2007/PartnerControls"/>
    </n748466ce81f4d068bd498403e1ecc4b>
    <KeyPoints xmlns="a1df9832-fa29-4d0b-8301-c5ccf72ca850" xsi:nil="true"/>
    <Project xmlns="a1df9832-fa29-4d0b-8301-c5ccf72ca850" xsi:nil="true"/>
    <k7031f0ddbec44908666ccec4dca0b46 xmlns="a1df9832-fa29-4d0b-8301-c5ccf72ca850">
      <Terms xmlns="http://schemas.microsoft.com/office/infopath/2007/PartnerControls"/>
    </k7031f0ddbec44908666ccec4dca0b46>
    <m26e38606aa543cb981614fc6d49280d xmlns="a1df9832-fa29-4d0b-8301-c5ccf72ca850">
      <Terms xmlns="http://schemas.microsoft.com/office/infopath/2007/PartnerControls"/>
    </m26e38606aa543cb981614fc6d49280d>
    <m2d3b84e453a41b493d2f8293d453bfc xmlns="a1df9832-fa29-4d0b-8301-c5ccf72ca850">
      <Terms xmlns="http://schemas.microsoft.com/office/infopath/2007/PartnerControls"/>
    </m2d3b84e453a41b493d2f8293d453bfc>
    <n886c46fede847c080398018f40c4c47 xmlns="a1df9832-fa29-4d0b-8301-c5ccf72ca850">
      <Terms xmlns="http://schemas.microsoft.com/office/infopath/2007/PartnerControls"/>
    </n886c46fede847c080398018f40c4c47>
    <n48685bf95bc4b8fa4aa6bfb34ecb222 xmlns="a1df9832-fa29-4d0b-8301-c5ccf72ca850">
      <Terms xmlns="http://schemas.microsoft.com/office/infopath/2007/PartnerControls">
        <TermInfo xmlns="http://schemas.microsoft.com/office/infopath/2007/PartnerControls">
          <TermName xmlns="http://schemas.microsoft.com/office/infopath/2007/PartnerControls">Carbon-Free Electricity</TermName>
          <TermId xmlns="http://schemas.microsoft.com/office/infopath/2007/PartnerControls">477afd54-3aee-4d07-8712-a2801099faca</TermId>
        </TermInfo>
      </Terms>
    </n48685bf95bc4b8fa4aa6bfb34ecb222>
    <eda3356070224fe59cf39745c882f8c6 xmlns="a1df9832-fa29-4d0b-8301-c5ccf72ca850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 - CTI</TermName>
          <TermId xmlns="http://schemas.microsoft.com/office/infopath/2007/PartnerControls">ffeff133-4d9e-449e-b81c-ffb439651999</TermId>
        </TermInfo>
      </Terms>
    </eda3356070224fe59cf39745c882f8c6>
    <Tags xmlns="a1df9832-fa29-4d0b-8301-c5ccf72ca850" xsi:nil="true"/>
  </documentManagement>
</p:properties>
</file>

<file path=customXml/itemProps1.xml><?xml version="1.0" encoding="utf-8"?>
<ds:datastoreItem xmlns:ds="http://schemas.openxmlformats.org/officeDocument/2006/customXml" ds:itemID="{9CB40650-A501-4621-B505-431228EC8F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1F9B933-65BF-4B43-9DE4-DA1E9752EE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df9832-fa29-4d0b-8301-c5ccf72ca8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FDA1E1B-EEA4-45C9-A6EE-E0A0C27597A7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2DB11561-B0A6-460D-8C9A-DD8C88FDDD9E}">
  <ds:schemaRefs>
    <ds:schemaRef ds:uri="2f273a00-99d1-4077-ae12-10e086491ade"/>
    <ds:schemaRef ds:uri="a1df9832-fa29-4d0b-8301-c5ccf72ca850"/>
    <ds:schemaRef ds:uri="e0c84931-6da2-424b-aa8b-ad51dbc2bad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1372</TotalTime>
  <Words>1131</Words>
  <Application>Microsoft Macintosh PowerPoint</Application>
  <PresentationFormat>Widescreen</PresentationFormat>
  <Paragraphs>138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Aptos</vt:lpstr>
      <vt:lpstr>Arial</vt:lpstr>
      <vt:lpstr>Avenir Next</vt:lpstr>
      <vt:lpstr>Calibri</vt:lpstr>
      <vt:lpstr>Courier New</vt:lpstr>
      <vt:lpstr>Merriweather Sans</vt:lpstr>
      <vt:lpstr>Metropolis Semi Bold</vt:lpstr>
      <vt:lpstr>Roboto</vt:lpstr>
      <vt:lpstr>Wingdings</vt:lpstr>
      <vt:lpstr>Office Theme</vt:lpstr>
      <vt:lpstr>think-cell Slide</vt:lpstr>
      <vt:lpstr>Virginia Regulatory Assessment  PBR Stakeholder Meeting #7</vt:lpstr>
      <vt:lpstr>About RMI</vt:lpstr>
      <vt:lpstr>Agenda</vt:lpstr>
      <vt:lpstr>Rate Reviews</vt:lpstr>
      <vt:lpstr>Rate Reviews</vt:lpstr>
      <vt:lpstr>Rate Reviews</vt:lpstr>
      <vt:lpstr>Rate Reviews</vt:lpstr>
      <vt:lpstr>ROE Determinations</vt:lpstr>
      <vt:lpstr>Rate Adjustment Clauses</vt:lpstr>
      <vt:lpstr>Rate Adjustment Clauses, cont.</vt:lpstr>
      <vt:lpstr>Performance mechanisms </vt:lpstr>
      <vt:lpstr>Performance mechanisms</vt:lpstr>
      <vt:lpstr>Performance mechanisms</vt:lpstr>
      <vt:lpstr>Thank you.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Oliver Tully</dc:creator>
  <cp:lastModifiedBy>Oliver Tully</cp:lastModifiedBy>
  <cp:revision>2</cp:revision>
  <dcterms:created xsi:type="dcterms:W3CDTF">2025-04-03T14:55:32Z</dcterms:created>
  <dcterms:modified xsi:type="dcterms:W3CDTF">2025-04-10T13:09:13Z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p58c085e633740bea6f811c15017b49f">
    <vt:lpwstr/>
  </property>
  <property fmtid="{D5CDD505-2E9C-101B-9397-08002B2CF9AE}" pid="4" name="g0ce8a2f3448410ba12aa948d9e071b1">
    <vt:lpwstr/>
  </property>
  <property fmtid="{D5CDD505-2E9C-101B-9397-08002B2CF9AE}" pid="5" name="Geography">
    <vt:lpwstr/>
  </property>
  <property fmtid="{D5CDD505-2E9C-101B-9397-08002B2CF9AE}" pid="6" name="Industry">
    <vt:lpwstr/>
  </property>
  <property fmtid="{D5CDD505-2E9C-101B-9397-08002B2CF9AE}" pid="7" name="Initiative">
    <vt:lpwstr>2;#POW - CTI|ffeff133-4d9e-449e-b81c-ffb439651999</vt:lpwstr>
  </property>
  <property fmtid="{D5CDD505-2E9C-101B-9397-08002B2CF9AE}" pid="8" name="Program">
    <vt:lpwstr>1;#Carbon-Free Electricity|477afd54-3aee-4d07-8712-a2801099faca</vt:lpwstr>
  </property>
  <property fmtid="{D5CDD505-2E9C-101B-9397-08002B2CF9AE}" pid="9" name="Countries_x0020_Impacted0">
    <vt:lpwstr/>
  </property>
  <property fmtid="{D5CDD505-2E9C-101B-9397-08002B2CF9AE}" pid="10" name="Document Status">
    <vt:lpwstr/>
  </property>
  <property fmtid="{D5CDD505-2E9C-101B-9397-08002B2CF9AE}" pid="11" name="Countries Impacted">
    <vt:lpwstr/>
  </property>
  <property fmtid="{D5CDD505-2E9C-101B-9397-08002B2CF9AE}" pid="12" name="Foundation">
    <vt:lpwstr/>
  </property>
  <property fmtid="{D5CDD505-2E9C-101B-9397-08002B2CF9AE}" pid="13" name="Document_x0020_Status">
    <vt:lpwstr/>
  </property>
  <property fmtid="{D5CDD505-2E9C-101B-9397-08002B2CF9AE}" pid="14" name="Countries_x0020_Impacted">
    <vt:lpwstr/>
  </property>
  <property fmtid="{D5CDD505-2E9C-101B-9397-08002B2CF9AE}" pid="15" name="ContentTypeId">
    <vt:lpwstr>0x010100C2CFE70F12B8554A80D65BC4AE2EF620007B67C6C5B3513F49BE5E2C99CD186067</vt:lpwstr>
  </property>
  <property fmtid="{D5CDD505-2E9C-101B-9397-08002B2CF9AE}" pid="16" name="maeed19da2754bb689f458df8e82f99b">
    <vt:lpwstr/>
  </property>
  <property fmtid="{D5CDD505-2E9C-101B-9397-08002B2CF9AE}" pid="17" name="lcf76f155ced4ddcb4097134ff3c332f">
    <vt:lpwstr/>
  </property>
  <property fmtid="{D5CDD505-2E9C-101B-9397-08002B2CF9AE}" pid="18" name="TaxKeyword">
    <vt:lpwstr/>
  </property>
  <property fmtid="{D5CDD505-2E9C-101B-9397-08002B2CF9AE}" pid="19" name="l9283ed5dc164381a5df9e58c4c717b4">
    <vt:lpwstr/>
  </property>
  <property fmtid="{D5CDD505-2E9C-101B-9397-08002B2CF9AE}" pid="20" name="Client Partner">
    <vt:lpwstr/>
  </property>
  <property fmtid="{D5CDD505-2E9C-101B-9397-08002B2CF9AE}" pid="21" name="Legal_x0020_Designation">
    <vt:lpwstr/>
  </property>
  <property fmtid="{D5CDD505-2E9C-101B-9397-08002B2CF9AE}" pid="22" name="Legal Designation">
    <vt:lpwstr/>
  </property>
  <property fmtid="{D5CDD505-2E9C-101B-9397-08002B2CF9AE}" pid="23" name="Technology">
    <vt:lpwstr/>
  </property>
  <property fmtid="{D5CDD505-2E9C-101B-9397-08002B2CF9AE}" pid="24" name="Client_x0020_Partner">
    <vt:lpwstr/>
  </property>
  <property fmtid="{D5CDD505-2E9C-101B-9397-08002B2CF9AE}" pid="25" name="Countries Impacted0">
    <vt:lpwstr/>
  </property>
  <property fmtid="{D5CDD505-2E9C-101B-9397-08002B2CF9AE}" pid="26" name="Projects">
    <vt:lpwstr/>
  </property>
  <property fmtid="{D5CDD505-2E9C-101B-9397-08002B2CF9AE}" pid="27" name="Legal_x0020_Designation0">
    <vt:lpwstr>476;#Restricted - Internal use only|16e0e62b-45fc-43f2-9316-8e87a381ed63</vt:lpwstr>
  </property>
  <property fmtid="{D5CDD505-2E9C-101B-9397-08002B2CF9AE}" pid="28" name="Document_x0020_Status0">
    <vt:lpwstr>475;#Draft|1196e416-c1e2-46e4-892a-39f21fb650b4</vt:lpwstr>
  </property>
  <property fmtid="{D5CDD505-2E9C-101B-9397-08002B2CF9AE}" pid="29" name="Legal Designation0">
    <vt:lpwstr>476;#Restricted - Internal use only|16e0e62b-45fc-43f2-9316-8e87a381ed63</vt:lpwstr>
  </property>
  <property fmtid="{D5CDD505-2E9C-101B-9397-08002B2CF9AE}" pid="30" name="Document Status0">
    <vt:lpwstr>475;#Draft|1196e416-c1e2-46e4-892a-39f21fb650b4</vt:lpwstr>
  </property>
</Properties>
</file>